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1"/>
  </p:notesMasterIdLst>
  <p:handoutMasterIdLst>
    <p:handoutMasterId r:id="rId22"/>
  </p:handoutMasterIdLst>
  <p:sldIdLst>
    <p:sldId id="277" r:id="rId2"/>
    <p:sldId id="258" r:id="rId3"/>
    <p:sldId id="264" r:id="rId4"/>
    <p:sldId id="278" r:id="rId5"/>
    <p:sldId id="279" r:id="rId6"/>
    <p:sldId id="280" r:id="rId7"/>
    <p:sldId id="281" r:id="rId8"/>
    <p:sldId id="282" r:id="rId9"/>
    <p:sldId id="283" r:id="rId10"/>
    <p:sldId id="284" r:id="rId11"/>
    <p:sldId id="285" r:id="rId12"/>
    <p:sldId id="286" r:id="rId13"/>
    <p:sldId id="287" r:id="rId14"/>
    <p:sldId id="292" r:id="rId15"/>
    <p:sldId id="288" r:id="rId16"/>
    <p:sldId id="289" r:id="rId17"/>
    <p:sldId id="290" r:id="rId18"/>
    <p:sldId id="291" r:id="rId19"/>
    <p:sldId id="267" r:id="rId20"/>
  </p:sldIdLst>
  <p:sldSz cx="9144000" cy="6858000" type="screen4x3"/>
  <p:notesSz cx="6858000" cy="9144000"/>
  <p:embeddedFontLst>
    <p:embeddedFont>
      <p:font typeface="Twinkl" panose="020B0604020202020204" charset="0"/>
      <p:regular r:id="rId23"/>
      <p:bold r:id="rId24"/>
    </p:embeddedFont>
    <p:embeddedFont>
      <p:font typeface="Roboto" panose="020B0604020202020204" charset="0"/>
      <p:regular r:id="rId25"/>
      <p:bold r:id="rId26"/>
      <p:italic r:id="rId27"/>
      <p:boldItalic r:id="rId28"/>
    </p:embeddedFont>
    <p:embeddedFont>
      <p:font typeface="Calibri" panose="020F0502020204030204" pitchFamily="34" charset="0"/>
      <p:regular r:id="rId29"/>
      <p:bold r:id="rId30"/>
      <p:italic r:id="rId31"/>
      <p:boldItalic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76B0"/>
    <a:srgbClr val="ACDDFC"/>
    <a:srgbClr val="EDBCD9"/>
    <a:srgbClr val="EE73AA"/>
    <a:srgbClr val="E50050"/>
    <a:srgbClr val="00649C"/>
    <a:srgbClr val="18A0DB"/>
    <a:srgbClr val="DE1E5A"/>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showGuides="1">
      <p:cViewPr varScale="1">
        <p:scale>
          <a:sx n="114" d="100"/>
          <a:sy n="114" d="100"/>
        </p:scale>
        <p:origin x="1560" y="8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notesMaster" Target="notesMasters/notesMaster1.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14/05/2026</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14/05/2026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teacher-organisation-eyfs-early-years/early-years-organised-events/early-years-organised-events-walk-to-school-week"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resources/teacher-organisation-eyfs-early-years/early-years-organised-events/early-years-organised-events-walk-to-school-week" TargetMode="External"/><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8028016" y="607856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2">
            <a:hlinkClick r:id="rId3"/>
            <a:extLst>
              <a:ext uri="{FF2B5EF4-FFF2-40B4-BE49-F238E27FC236}">
                <a16:creationId xmlns:a16="http://schemas.microsoft.com/office/drawing/2014/main" id="{823D3CFC-D888-48FE-8541-B35072B64822}"/>
              </a:ext>
            </a:extLst>
          </p:cNvPr>
          <p:cNvSpPr/>
          <p:nvPr userDrawn="1"/>
        </p:nvSpPr>
        <p:spPr>
          <a:xfrm>
            <a:off x="8028016" y="607856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7.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hyperlink" Target="https://www.twinkl.co.uk/r/1i3h6p" TargetMode="External"/><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33.png"/><Relationship Id="rId2" Type="http://schemas.openxmlformats.org/officeDocument/2006/relationships/image" Target="../media/image29.png"/><Relationship Id="rId1" Type="http://schemas.openxmlformats.org/officeDocument/2006/relationships/slideLayout" Target="../slideLayouts/slideLayout3.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33.png"/><Relationship Id="rId2" Type="http://schemas.openxmlformats.org/officeDocument/2006/relationships/image" Target="../media/image29.png"/><Relationship Id="rId1" Type="http://schemas.openxmlformats.org/officeDocument/2006/relationships/slideLayout" Target="../slideLayouts/slideLayout3.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sz="2800" dirty="0">
                <a:solidFill>
                  <a:schemeClr val="accent1"/>
                </a:solidFill>
                <a:latin typeface="Roboto" panose="02000000000000000000" pitchFamily="2" charset="0"/>
                <a:ea typeface="Roboto" panose="02000000000000000000" pitchFamily="2" charset="0"/>
                <a:cs typeface="Arial" panose="020B0604020202020204" pitchFamily="34" charset="0"/>
              </a:rPr>
              <a:t>Disclaimer/s</a:t>
            </a:r>
          </a:p>
        </p:txBody>
      </p:sp>
      <p:sp>
        <p:nvSpPr>
          <p:cNvPr id="14" name="Title 2"/>
          <p:cNvSpPr>
            <a:spLocks/>
          </p:cNvSpPr>
          <p:nvPr/>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10" name="Group 9"/>
          <p:cNvGrpSpPr/>
          <p:nvPr/>
        </p:nvGrpSpPr>
        <p:grpSpPr>
          <a:xfrm>
            <a:off x="743837" y="1471737"/>
            <a:ext cx="7644513" cy="2295228"/>
            <a:chOff x="743837" y="1344834"/>
            <a:chExt cx="7644513" cy="2295228"/>
          </a:xfrm>
        </p:grpSpPr>
        <p:sp>
          <p:nvSpPr>
            <p:cNvPr id="6" name="Rectangle 5"/>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8" name="Rectangle 7"/>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2" name="Rectangle 1"/>
          <p:cNvSpPr/>
          <p:nvPr/>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Tree>
    <p:extLst>
      <p:ext uri="{BB962C8B-B14F-4D97-AF65-F5344CB8AC3E}">
        <p14:creationId xmlns:p14="http://schemas.microsoft.com/office/powerpoint/2010/main" val="2862974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rgbClr val="0376B0"/>
                </a:solidFill>
                <a:latin typeface="+mn-lt"/>
              </a:rPr>
              <a:t>What Is Walk to School Week?</a:t>
            </a:r>
          </a:p>
        </p:txBody>
      </p:sp>
      <p:sp>
        <p:nvSpPr>
          <p:cNvPr id="22" name="Freeform: Shape 21">
            <a:extLst>
              <a:ext uri="{FF2B5EF4-FFF2-40B4-BE49-F238E27FC236}">
                <a16:creationId xmlns:a16="http://schemas.microsoft.com/office/drawing/2014/main" id="{92CFFEF4-670E-455B-BFEA-9743932F1D7B}"/>
              </a:ext>
            </a:extLst>
          </p:cNvPr>
          <p:cNvSpPr/>
          <p:nvPr/>
        </p:nvSpPr>
        <p:spPr>
          <a:xfrm>
            <a:off x="539704" y="1508813"/>
            <a:ext cx="4554565" cy="4584192"/>
          </a:xfrm>
          <a:custGeom>
            <a:avLst/>
            <a:gdLst>
              <a:gd name="connsiteX0" fmla="*/ 0 w 4554565"/>
              <a:gd name="connsiteY0" fmla="*/ 0 h 4584192"/>
              <a:gd name="connsiteX1" fmla="*/ 4554565 w 4554565"/>
              <a:gd name="connsiteY1" fmla="*/ 0 h 4584192"/>
              <a:gd name="connsiteX2" fmla="*/ 3408517 w 4554565"/>
              <a:gd name="connsiteY2" fmla="*/ 4584192 h 4584192"/>
              <a:gd name="connsiteX3" fmla="*/ 0 w 4554565"/>
              <a:gd name="connsiteY3" fmla="*/ 4584192 h 4584192"/>
            </a:gdLst>
            <a:ahLst/>
            <a:cxnLst>
              <a:cxn ang="0">
                <a:pos x="connsiteX0" y="connsiteY0"/>
              </a:cxn>
              <a:cxn ang="0">
                <a:pos x="connsiteX1" y="connsiteY1"/>
              </a:cxn>
              <a:cxn ang="0">
                <a:pos x="connsiteX2" y="connsiteY2"/>
              </a:cxn>
              <a:cxn ang="0">
                <a:pos x="connsiteX3" y="connsiteY3"/>
              </a:cxn>
            </a:cxnLst>
            <a:rect l="l" t="t" r="r" b="b"/>
            <a:pathLst>
              <a:path w="4554565" h="4584192">
                <a:moveTo>
                  <a:pt x="0" y="0"/>
                </a:moveTo>
                <a:lnTo>
                  <a:pt x="4554565" y="0"/>
                </a:lnTo>
                <a:lnTo>
                  <a:pt x="3408517" y="4584192"/>
                </a:lnTo>
                <a:lnTo>
                  <a:pt x="0" y="4584192"/>
                </a:lnTo>
                <a:close/>
              </a:path>
            </a:pathLst>
          </a:cu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Rounded Rectangle 44">
            <a:extLst>
              <a:ext uri="{FF2B5EF4-FFF2-40B4-BE49-F238E27FC236}">
                <a16:creationId xmlns:a16="http://schemas.microsoft.com/office/drawing/2014/main" id="{CD0ADF5E-353A-40CA-A3B4-E5699C64F783}"/>
              </a:ext>
            </a:extLst>
          </p:cNvPr>
          <p:cNvSpPr/>
          <p:nvPr/>
        </p:nvSpPr>
        <p:spPr>
          <a:xfrm>
            <a:off x="755650" y="1807850"/>
            <a:ext cx="4545998" cy="1531305"/>
          </a:xfrm>
          <a:prstGeom prst="roundRect">
            <a:avLst>
              <a:gd name="adj" fmla="val 23085"/>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Walk to School Week is a five-day walking challenge in the middle </a:t>
            </a:r>
            <a:br>
              <a:rPr lang="en-GB" dirty="0">
                <a:solidFill>
                  <a:schemeClr val="tx1"/>
                </a:solidFill>
              </a:rPr>
            </a:br>
            <a:r>
              <a:rPr lang="en-GB" dirty="0">
                <a:solidFill>
                  <a:schemeClr val="tx1"/>
                </a:solidFill>
              </a:rPr>
              <a:t>of National Walking Month </a:t>
            </a:r>
            <a:br>
              <a:rPr lang="en-GB" dirty="0">
                <a:solidFill>
                  <a:schemeClr val="tx1"/>
                </a:solidFill>
              </a:rPr>
            </a:br>
            <a:r>
              <a:rPr lang="en-GB" dirty="0">
                <a:solidFill>
                  <a:schemeClr val="tx1"/>
                </a:solidFill>
              </a:rPr>
              <a:t>(every May).</a:t>
            </a:r>
          </a:p>
        </p:txBody>
      </p:sp>
      <p:sp>
        <p:nvSpPr>
          <p:cNvPr id="23" name="Rounded Rectangle 44">
            <a:extLst>
              <a:ext uri="{FF2B5EF4-FFF2-40B4-BE49-F238E27FC236}">
                <a16:creationId xmlns:a16="http://schemas.microsoft.com/office/drawing/2014/main" id="{59BFD790-FF15-46E8-8C3A-623B8B626B66}"/>
              </a:ext>
            </a:extLst>
          </p:cNvPr>
          <p:cNvSpPr/>
          <p:nvPr/>
        </p:nvSpPr>
        <p:spPr>
          <a:xfrm>
            <a:off x="755650" y="3521279"/>
            <a:ext cx="4545998" cy="1851166"/>
          </a:xfrm>
          <a:prstGeom prst="roundRect">
            <a:avLst>
              <a:gd name="adj" fmla="val 23085"/>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In schools and nurseries across </a:t>
            </a:r>
            <a:br>
              <a:rPr lang="en-GB" dirty="0">
                <a:solidFill>
                  <a:schemeClr val="tx1"/>
                </a:solidFill>
              </a:rPr>
            </a:br>
            <a:r>
              <a:rPr lang="en-GB" dirty="0">
                <a:solidFill>
                  <a:schemeClr val="tx1"/>
                </a:solidFill>
              </a:rPr>
              <a:t>the country, children and school </a:t>
            </a:r>
            <a:br>
              <a:rPr lang="en-GB" dirty="0">
                <a:solidFill>
                  <a:schemeClr val="tx1"/>
                </a:solidFill>
              </a:rPr>
            </a:br>
            <a:r>
              <a:rPr lang="en-GB" dirty="0">
                <a:solidFill>
                  <a:schemeClr val="tx1"/>
                </a:solidFill>
              </a:rPr>
              <a:t>staff are encouraged to travel </a:t>
            </a:r>
            <a:br>
              <a:rPr lang="en-GB" dirty="0">
                <a:solidFill>
                  <a:schemeClr val="tx1"/>
                </a:solidFill>
              </a:rPr>
            </a:br>
            <a:r>
              <a:rPr lang="en-GB" dirty="0">
                <a:solidFill>
                  <a:schemeClr val="tx1"/>
                </a:solidFill>
              </a:rPr>
              <a:t>to and from school in a </a:t>
            </a:r>
            <a:br>
              <a:rPr lang="en-GB" dirty="0">
                <a:solidFill>
                  <a:schemeClr val="tx1"/>
                </a:solidFill>
              </a:rPr>
            </a:br>
            <a:r>
              <a:rPr lang="en-GB" dirty="0">
                <a:solidFill>
                  <a:schemeClr val="tx1"/>
                </a:solidFill>
              </a:rPr>
              <a:t>sustainable, healthy way!</a:t>
            </a:r>
          </a:p>
        </p:txBody>
      </p:sp>
      <p:sp>
        <p:nvSpPr>
          <p:cNvPr id="17" name="Freeform: Shape 16">
            <a:extLst>
              <a:ext uri="{FF2B5EF4-FFF2-40B4-BE49-F238E27FC236}">
                <a16:creationId xmlns:a16="http://schemas.microsoft.com/office/drawing/2014/main" id="{B6740AE0-094C-44A1-A66F-D8FB628D2043}"/>
              </a:ext>
            </a:extLst>
          </p:cNvPr>
          <p:cNvSpPr/>
          <p:nvPr/>
        </p:nvSpPr>
        <p:spPr>
          <a:xfrm flipH="1" flipV="1">
            <a:off x="3938778" y="1508813"/>
            <a:ext cx="4665472" cy="4584192"/>
          </a:xfrm>
          <a:custGeom>
            <a:avLst/>
            <a:gdLst>
              <a:gd name="connsiteX0" fmla="*/ 3519424 w 4665472"/>
              <a:gd name="connsiteY0" fmla="*/ 4584192 h 4584192"/>
              <a:gd name="connsiteX1" fmla="*/ 0 w 4665472"/>
              <a:gd name="connsiteY1" fmla="*/ 4584192 h 4584192"/>
              <a:gd name="connsiteX2" fmla="*/ 0 w 4665472"/>
              <a:gd name="connsiteY2" fmla="*/ 0 h 4584192"/>
              <a:gd name="connsiteX3" fmla="*/ 4665472 w 4665472"/>
              <a:gd name="connsiteY3" fmla="*/ 0 h 4584192"/>
            </a:gdLst>
            <a:ahLst/>
            <a:cxnLst>
              <a:cxn ang="0">
                <a:pos x="connsiteX0" y="connsiteY0"/>
              </a:cxn>
              <a:cxn ang="0">
                <a:pos x="connsiteX1" y="connsiteY1"/>
              </a:cxn>
              <a:cxn ang="0">
                <a:pos x="connsiteX2" y="connsiteY2"/>
              </a:cxn>
              <a:cxn ang="0">
                <a:pos x="connsiteX3" y="connsiteY3"/>
              </a:cxn>
            </a:cxnLst>
            <a:rect l="l" t="t" r="r" b="b"/>
            <a:pathLst>
              <a:path w="4665472" h="4584192">
                <a:moveTo>
                  <a:pt x="3519424" y="4584192"/>
                </a:moveTo>
                <a:lnTo>
                  <a:pt x="0" y="4584192"/>
                </a:lnTo>
                <a:lnTo>
                  <a:pt x="0" y="0"/>
                </a:lnTo>
                <a:lnTo>
                  <a:pt x="4665472" y="0"/>
                </a:lnTo>
                <a:close/>
              </a:path>
            </a:pathLst>
          </a:custGeom>
          <a:solidFill>
            <a:srgbClr val="03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Oval 26">
            <a:extLst>
              <a:ext uri="{FF2B5EF4-FFF2-40B4-BE49-F238E27FC236}">
                <a16:creationId xmlns:a16="http://schemas.microsoft.com/office/drawing/2014/main" id="{B86DC651-B53B-4414-99BB-7638EDAF2A6A}"/>
              </a:ext>
            </a:extLst>
          </p:cNvPr>
          <p:cNvSpPr/>
          <p:nvPr/>
        </p:nvSpPr>
        <p:spPr>
          <a:xfrm>
            <a:off x="5094269" y="5791381"/>
            <a:ext cx="2997645" cy="276837"/>
          </a:xfrm>
          <a:prstGeom prst="ellipse">
            <a:avLst/>
          </a:pr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Picture 25">
            <a:extLst>
              <a:ext uri="{FF2B5EF4-FFF2-40B4-BE49-F238E27FC236}">
                <a16:creationId xmlns:a16="http://schemas.microsoft.com/office/drawing/2014/main" id="{E220AD74-CCFA-493B-A736-D5CF89CFFB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32727" y="1437560"/>
            <a:ext cx="2997645" cy="4539596"/>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right)">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right)">
                                      <p:cBhvr>
                                        <p:cTn id="1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rgbClr val="00649C"/>
                </a:solidFill>
                <a:latin typeface="+mn-lt"/>
              </a:rPr>
              <a:t>What Is Walk to School Week?</a:t>
            </a:r>
          </a:p>
        </p:txBody>
      </p:sp>
      <p:sp>
        <p:nvSpPr>
          <p:cNvPr id="22" name="Freeform: Shape 21">
            <a:extLst>
              <a:ext uri="{FF2B5EF4-FFF2-40B4-BE49-F238E27FC236}">
                <a16:creationId xmlns:a16="http://schemas.microsoft.com/office/drawing/2014/main" id="{92CFFEF4-670E-455B-BFEA-9743932F1D7B}"/>
              </a:ext>
            </a:extLst>
          </p:cNvPr>
          <p:cNvSpPr/>
          <p:nvPr/>
        </p:nvSpPr>
        <p:spPr>
          <a:xfrm>
            <a:off x="539704" y="1508813"/>
            <a:ext cx="4554565" cy="4584192"/>
          </a:xfrm>
          <a:custGeom>
            <a:avLst/>
            <a:gdLst>
              <a:gd name="connsiteX0" fmla="*/ 0 w 4554565"/>
              <a:gd name="connsiteY0" fmla="*/ 0 h 4584192"/>
              <a:gd name="connsiteX1" fmla="*/ 4554565 w 4554565"/>
              <a:gd name="connsiteY1" fmla="*/ 0 h 4584192"/>
              <a:gd name="connsiteX2" fmla="*/ 3408517 w 4554565"/>
              <a:gd name="connsiteY2" fmla="*/ 4584192 h 4584192"/>
              <a:gd name="connsiteX3" fmla="*/ 0 w 4554565"/>
              <a:gd name="connsiteY3" fmla="*/ 4584192 h 4584192"/>
            </a:gdLst>
            <a:ahLst/>
            <a:cxnLst>
              <a:cxn ang="0">
                <a:pos x="connsiteX0" y="connsiteY0"/>
              </a:cxn>
              <a:cxn ang="0">
                <a:pos x="connsiteX1" y="connsiteY1"/>
              </a:cxn>
              <a:cxn ang="0">
                <a:pos x="connsiteX2" y="connsiteY2"/>
              </a:cxn>
              <a:cxn ang="0">
                <a:pos x="connsiteX3" y="connsiteY3"/>
              </a:cxn>
            </a:cxnLst>
            <a:rect l="l" t="t" r="r" b="b"/>
            <a:pathLst>
              <a:path w="4554565" h="4584192">
                <a:moveTo>
                  <a:pt x="0" y="0"/>
                </a:moveTo>
                <a:lnTo>
                  <a:pt x="4554565" y="0"/>
                </a:lnTo>
                <a:lnTo>
                  <a:pt x="3408517" y="4584192"/>
                </a:lnTo>
                <a:lnTo>
                  <a:pt x="0" y="4584192"/>
                </a:lnTo>
                <a:close/>
              </a:path>
            </a:pathLst>
          </a:cu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Rounded Rectangle 44">
            <a:extLst>
              <a:ext uri="{FF2B5EF4-FFF2-40B4-BE49-F238E27FC236}">
                <a16:creationId xmlns:a16="http://schemas.microsoft.com/office/drawing/2014/main" id="{CD0ADF5E-353A-40CA-A3B4-E5699C64F783}"/>
              </a:ext>
            </a:extLst>
          </p:cNvPr>
          <p:cNvSpPr/>
          <p:nvPr/>
        </p:nvSpPr>
        <p:spPr>
          <a:xfrm>
            <a:off x="764217" y="1640781"/>
            <a:ext cx="4545998" cy="1531305"/>
          </a:xfrm>
          <a:prstGeom prst="roundRect">
            <a:avLst>
              <a:gd name="adj" fmla="val 23085"/>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Each class will work together to make </a:t>
            </a:r>
            <a:br>
              <a:rPr lang="en-GB" dirty="0">
                <a:solidFill>
                  <a:schemeClr val="tx1"/>
                </a:solidFill>
              </a:rPr>
            </a:br>
            <a:r>
              <a:rPr lang="en-GB" dirty="0">
                <a:solidFill>
                  <a:schemeClr val="tx1"/>
                </a:solidFill>
              </a:rPr>
              <a:t>lots of active journeys to school and </a:t>
            </a:r>
            <a:br>
              <a:rPr lang="en-GB" dirty="0">
                <a:solidFill>
                  <a:schemeClr val="tx1"/>
                </a:solidFill>
              </a:rPr>
            </a:br>
            <a:r>
              <a:rPr lang="en-GB" dirty="0">
                <a:solidFill>
                  <a:schemeClr val="tx1"/>
                </a:solidFill>
              </a:rPr>
              <a:t>if you join the challenge, you can </a:t>
            </a:r>
            <a:br>
              <a:rPr lang="en-GB" dirty="0">
                <a:solidFill>
                  <a:schemeClr val="tx1"/>
                </a:solidFill>
              </a:rPr>
            </a:br>
            <a:r>
              <a:rPr lang="en-GB" dirty="0">
                <a:solidFill>
                  <a:schemeClr val="tx1"/>
                </a:solidFill>
              </a:rPr>
              <a:t>record them on a chart!</a:t>
            </a:r>
          </a:p>
        </p:txBody>
      </p:sp>
      <p:sp>
        <p:nvSpPr>
          <p:cNvPr id="23" name="Rounded Rectangle 44">
            <a:extLst>
              <a:ext uri="{FF2B5EF4-FFF2-40B4-BE49-F238E27FC236}">
                <a16:creationId xmlns:a16="http://schemas.microsoft.com/office/drawing/2014/main" id="{59BFD790-FF15-46E8-8C3A-623B8B626B66}"/>
              </a:ext>
            </a:extLst>
          </p:cNvPr>
          <p:cNvSpPr/>
          <p:nvPr/>
        </p:nvSpPr>
        <p:spPr>
          <a:xfrm>
            <a:off x="755650" y="3269070"/>
            <a:ext cx="4545998" cy="1531305"/>
          </a:xfrm>
          <a:prstGeom prst="roundRect">
            <a:avLst>
              <a:gd name="adj" fmla="val 23085"/>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You might see posters about </a:t>
            </a:r>
            <a:br>
              <a:rPr lang="en-GB" dirty="0">
                <a:solidFill>
                  <a:schemeClr val="tx1"/>
                </a:solidFill>
              </a:rPr>
            </a:br>
            <a:r>
              <a:rPr lang="en-GB" dirty="0">
                <a:solidFill>
                  <a:schemeClr val="tx1"/>
                </a:solidFill>
              </a:rPr>
              <a:t>walking to school or even win </a:t>
            </a:r>
            <a:br>
              <a:rPr lang="en-GB" dirty="0">
                <a:solidFill>
                  <a:schemeClr val="tx1"/>
                </a:solidFill>
              </a:rPr>
            </a:br>
            <a:r>
              <a:rPr lang="en-GB" dirty="0">
                <a:solidFill>
                  <a:schemeClr val="tx1"/>
                </a:solidFill>
              </a:rPr>
              <a:t>prizes for walking to your </a:t>
            </a:r>
            <a:br>
              <a:rPr lang="en-GB" dirty="0">
                <a:solidFill>
                  <a:schemeClr val="tx1"/>
                </a:solidFill>
              </a:rPr>
            </a:br>
            <a:r>
              <a:rPr lang="en-GB" dirty="0">
                <a:solidFill>
                  <a:schemeClr val="tx1"/>
                </a:solidFill>
              </a:rPr>
              <a:t>school or nursery.</a:t>
            </a:r>
          </a:p>
        </p:txBody>
      </p:sp>
      <p:sp>
        <p:nvSpPr>
          <p:cNvPr id="17" name="Freeform: Shape 16">
            <a:extLst>
              <a:ext uri="{FF2B5EF4-FFF2-40B4-BE49-F238E27FC236}">
                <a16:creationId xmlns:a16="http://schemas.microsoft.com/office/drawing/2014/main" id="{B6740AE0-094C-44A1-A66F-D8FB628D2043}"/>
              </a:ext>
            </a:extLst>
          </p:cNvPr>
          <p:cNvSpPr/>
          <p:nvPr/>
        </p:nvSpPr>
        <p:spPr>
          <a:xfrm flipH="1" flipV="1">
            <a:off x="3938778" y="1508813"/>
            <a:ext cx="4665472" cy="4584192"/>
          </a:xfrm>
          <a:custGeom>
            <a:avLst/>
            <a:gdLst>
              <a:gd name="connsiteX0" fmla="*/ 3519424 w 4665472"/>
              <a:gd name="connsiteY0" fmla="*/ 4584192 h 4584192"/>
              <a:gd name="connsiteX1" fmla="*/ 0 w 4665472"/>
              <a:gd name="connsiteY1" fmla="*/ 4584192 h 4584192"/>
              <a:gd name="connsiteX2" fmla="*/ 0 w 4665472"/>
              <a:gd name="connsiteY2" fmla="*/ 0 h 4584192"/>
              <a:gd name="connsiteX3" fmla="*/ 4665472 w 4665472"/>
              <a:gd name="connsiteY3" fmla="*/ 0 h 4584192"/>
            </a:gdLst>
            <a:ahLst/>
            <a:cxnLst>
              <a:cxn ang="0">
                <a:pos x="connsiteX0" y="connsiteY0"/>
              </a:cxn>
              <a:cxn ang="0">
                <a:pos x="connsiteX1" y="connsiteY1"/>
              </a:cxn>
              <a:cxn ang="0">
                <a:pos x="connsiteX2" y="connsiteY2"/>
              </a:cxn>
              <a:cxn ang="0">
                <a:pos x="connsiteX3" y="connsiteY3"/>
              </a:cxn>
            </a:cxnLst>
            <a:rect l="l" t="t" r="r" b="b"/>
            <a:pathLst>
              <a:path w="4665472" h="4584192">
                <a:moveTo>
                  <a:pt x="3519424" y="4584192"/>
                </a:moveTo>
                <a:lnTo>
                  <a:pt x="0" y="4584192"/>
                </a:lnTo>
                <a:lnTo>
                  <a:pt x="0" y="0"/>
                </a:lnTo>
                <a:lnTo>
                  <a:pt x="4665472" y="0"/>
                </a:lnTo>
                <a:close/>
              </a:path>
            </a:pathLst>
          </a:custGeom>
          <a:solidFill>
            <a:srgbClr val="03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Rounded Rectangle 44">
            <a:extLst>
              <a:ext uri="{FF2B5EF4-FFF2-40B4-BE49-F238E27FC236}">
                <a16:creationId xmlns:a16="http://schemas.microsoft.com/office/drawing/2014/main" id="{E71AFCAA-6049-4E7B-9518-C5815FE80247}"/>
              </a:ext>
            </a:extLst>
          </p:cNvPr>
          <p:cNvSpPr/>
          <p:nvPr/>
        </p:nvSpPr>
        <p:spPr>
          <a:xfrm>
            <a:off x="755650" y="4948388"/>
            <a:ext cx="3961131" cy="891582"/>
          </a:xfrm>
          <a:prstGeom prst="roundRect">
            <a:avLst>
              <a:gd name="adj" fmla="val 23085"/>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There are so many reasons why walking to school is a great idea…</a:t>
            </a:r>
          </a:p>
        </p:txBody>
      </p:sp>
      <p:sp>
        <p:nvSpPr>
          <p:cNvPr id="10" name="Oval 9">
            <a:extLst>
              <a:ext uri="{FF2B5EF4-FFF2-40B4-BE49-F238E27FC236}">
                <a16:creationId xmlns:a16="http://schemas.microsoft.com/office/drawing/2014/main" id="{9B872C3F-FB9F-46C6-A888-FF1F67F88A6C}"/>
              </a:ext>
            </a:extLst>
          </p:cNvPr>
          <p:cNvSpPr/>
          <p:nvPr/>
        </p:nvSpPr>
        <p:spPr>
          <a:xfrm>
            <a:off x="4878028" y="5564601"/>
            <a:ext cx="3221712" cy="230331"/>
          </a:xfrm>
          <a:prstGeom prst="ellipse">
            <a:avLst/>
          </a:pr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Picture 25">
            <a:extLst>
              <a:ext uri="{FF2B5EF4-FFF2-40B4-BE49-F238E27FC236}">
                <a16:creationId xmlns:a16="http://schemas.microsoft.com/office/drawing/2014/main" id="{E220AD74-CCFA-493B-A736-D5CF89CFFBA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932727" y="1415763"/>
            <a:ext cx="3112315" cy="4420328"/>
          </a:xfrm>
          <a:prstGeom prst="rect">
            <a:avLst/>
          </a:prstGeom>
        </p:spPr>
      </p:pic>
    </p:spTree>
    <p:extLst>
      <p:ext uri="{BB962C8B-B14F-4D97-AF65-F5344CB8AC3E}">
        <p14:creationId xmlns:p14="http://schemas.microsoft.com/office/powerpoint/2010/main" val="660882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right)">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right)">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3"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rgbClr val="00649C"/>
                </a:solidFill>
                <a:latin typeface="+mn-lt"/>
              </a:rPr>
              <a:t>Healthy Body</a:t>
            </a:r>
          </a:p>
        </p:txBody>
      </p:sp>
      <p:sp>
        <p:nvSpPr>
          <p:cNvPr id="22" name="Freeform: Shape 21">
            <a:extLst>
              <a:ext uri="{FF2B5EF4-FFF2-40B4-BE49-F238E27FC236}">
                <a16:creationId xmlns:a16="http://schemas.microsoft.com/office/drawing/2014/main" id="{92CFFEF4-670E-455B-BFEA-9743932F1D7B}"/>
              </a:ext>
            </a:extLst>
          </p:cNvPr>
          <p:cNvSpPr/>
          <p:nvPr/>
        </p:nvSpPr>
        <p:spPr>
          <a:xfrm>
            <a:off x="539704" y="1508813"/>
            <a:ext cx="4554565" cy="4584192"/>
          </a:xfrm>
          <a:custGeom>
            <a:avLst/>
            <a:gdLst>
              <a:gd name="connsiteX0" fmla="*/ 0 w 4554565"/>
              <a:gd name="connsiteY0" fmla="*/ 0 h 4584192"/>
              <a:gd name="connsiteX1" fmla="*/ 4554565 w 4554565"/>
              <a:gd name="connsiteY1" fmla="*/ 0 h 4584192"/>
              <a:gd name="connsiteX2" fmla="*/ 3408517 w 4554565"/>
              <a:gd name="connsiteY2" fmla="*/ 4584192 h 4584192"/>
              <a:gd name="connsiteX3" fmla="*/ 0 w 4554565"/>
              <a:gd name="connsiteY3" fmla="*/ 4584192 h 4584192"/>
            </a:gdLst>
            <a:ahLst/>
            <a:cxnLst>
              <a:cxn ang="0">
                <a:pos x="connsiteX0" y="connsiteY0"/>
              </a:cxn>
              <a:cxn ang="0">
                <a:pos x="connsiteX1" y="connsiteY1"/>
              </a:cxn>
              <a:cxn ang="0">
                <a:pos x="connsiteX2" y="connsiteY2"/>
              </a:cxn>
              <a:cxn ang="0">
                <a:pos x="connsiteX3" y="connsiteY3"/>
              </a:cxn>
            </a:cxnLst>
            <a:rect l="l" t="t" r="r" b="b"/>
            <a:pathLst>
              <a:path w="4554565" h="4584192">
                <a:moveTo>
                  <a:pt x="0" y="0"/>
                </a:moveTo>
                <a:lnTo>
                  <a:pt x="4554565" y="0"/>
                </a:lnTo>
                <a:lnTo>
                  <a:pt x="3408517" y="4584192"/>
                </a:lnTo>
                <a:lnTo>
                  <a:pt x="0" y="4584192"/>
                </a:lnTo>
                <a:close/>
              </a:path>
            </a:pathLst>
          </a:cu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Rounded Rectangle 44">
            <a:extLst>
              <a:ext uri="{FF2B5EF4-FFF2-40B4-BE49-F238E27FC236}">
                <a16:creationId xmlns:a16="http://schemas.microsoft.com/office/drawing/2014/main" id="{5F52A4A9-08DA-4647-ABF8-A95C55D28FDA}"/>
              </a:ext>
            </a:extLst>
          </p:cNvPr>
          <p:cNvSpPr/>
          <p:nvPr/>
        </p:nvSpPr>
        <p:spPr>
          <a:xfrm>
            <a:off x="755650" y="1624642"/>
            <a:ext cx="5440924" cy="571721"/>
          </a:xfrm>
          <a:prstGeom prst="roundRect">
            <a:avLst>
              <a:gd name="adj" fmla="val 23085"/>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Daily exercise keeps us fit and healthy.</a:t>
            </a:r>
          </a:p>
        </p:txBody>
      </p:sp>
      <p:sp>
        <p:nvSpPr>
          <p:cNvPr id="19" name="Rounded Rectangle 44">
            <a:extLst>
              <a:ext uri="{FF2B5EF4-FFF2-40B4-BE49-F238E27FC236}">
                <a16:creationId xmlns:a16="http://schemas.microsoft.com/office/drawing/2014/main" id="{94CA16E3-C354-4063-9AA8-70F1256F18D9}"/>
              </a:ext>
            </a:extLst>
          </p:cNvPr>
          <p:cNvSpPr/>
          <p:nvPr/>
        </p:nvSpPr>
        <p:spPr>
          <a:xfrm>
            <a:off x="755650" y="2267596"/>
            <a:ext cx="5440924" cy="1531305"/>
          </a:xfrm>
          <a:prstGeom prst="roundRect">
            <a:avLst>
              <a:gd name="adj" fmla="val 1432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Walking is excellent exercise!</a:t>
            </a:r>
          </a:p>
          <a:p>
            <a:r>
              <a:rPr lang="en-GB" dirty="0">
                <a:solidFill>
                  <a:schemeClr val="tx1"/>
                </a:solidFill>
              </a:rPr>
              <a:t>When we exercise, our hearts beat </a:t>
            </a:r>
          </a:p>
          <a:p>
            <a:r>
              <a:rPr lang="en-GB" dirty="0">
                <a:solidFill>
                  <a:schemeClr val="tx1"/>
                </a:solidFill>
              </a:rPr>
              <a:t>faster, our breathing gets quicker, </a:t>
            </a:r>
            <a:br>
              <a:rPr lang="en-GB" dirty="0">
                <a:solidFill>
                  <a:schemeClr val="tx1"/>
                </a:solidFill>
              </a:rPr>
            </a:br>
            <a:r>
              <a:rPr lang="en-GB" dirty="0">
                <a:solidFill>
                  <a:schemeClr val="tx1"/>
                </a:solidFill>
              </a:rPr>
              <a:t>we warm up and we feel energised.</a:t>
            </a:r>
          </a:p>
        </p:txBody>
      </p:sp>
      <p:sp>
        <p:nvSpPr>
          <p:cNvPr id="20" name="Rounded Rectangle 44">
            <a:extLst>
              <a:ext uri="{FF2B5EF4-FFF2-40B4-BE49-F238E27FC236}">
                <a16:creationId xmlns:a16="http://schemas.microsoft.com/office/drawing/2014/main" id="{E0EA49CA-57B8-4ECB-BF95-189A85B88898}"/>
              </a:ext>
            </a:extLst>
          </p:cNvPr>
          <p:cNvSpPr/>
          <p:nvPr/>
        </p:nvSpPr>
        <p:spPr>
          <a:xfrm>
            <a:off x="737919" y="3857414"/>
            <a:ext cx="5440924" cy="891582"/>
          </a:xfrm>
          <a:prstGeom prst="roundRect">
            <a:avLst>
              <a:gd name="adj" fmla="val 23085"/>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Walking is good for our hearts, </a:t>
            </a:r>
            <a:br>
              <a:rPr lang="en-GB" dirty="0">
                <a:solidFill>
                  <a:schemeClr val="tx1"/>
                </a:solidFill>
              </a:rPr>
            </a:br>
            <a:r>
              <a:rPr lang="en-GB" dirty="0">
                <a:solidFill>
                  <a:schemeClr val="tx1"/>
                </a:solidFill>
              </a:rPr>
              <a:t>lungs, muscles and bones.</a:t>
            </a:r>
          </a:p>
        </p:txBody>
      </p:sp>
      <p:sp>
        <p:nvSpPr>
          <p:cNvPr id="24" name="Rounded Rectangle 44">
            <a:extLst>
              <a:ext uri="{FF2B5EF4-FFF2-40B4-BE49-F238E27FC236}">
                <a16:creationId xmlns:a16="http://schemas.microsoft.com/office/drawing/2014/main" id="{F4CCC760-B779-435F-97AB-EAAB52E3F8AF}"/>
              </a:ext>
            </a:extLst>
          </p:cNvPr>
          <p:cNvSpPr/>
          <p:nvPr/>
        </p:nvSpPr>
        <p:spPr>
          <a:xfrm>
            <a:off x="755650" y="4805955"/>
            <a:ext cx="5440924" cy="1211444"/>
          </a:xfrm>
          <a:prstGeom prst="roundRect">
            <a:avLst>
              <a:gd name="adj" fmla="val 23085"/>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Exercise is important because </a:t>
            </a:r>
            <a:br>
              <a:rPr lang="en-GB" dirty="0">
                <a:solidFill>
                  <a:schemeClr val="tx1"/>
                </a:solidFill>
              </a:rPr>
            </a:br>
            <a:r>
              <a:rPr lang="en-GB" dirty="0">
                <a:solidFill>
                  <a:schemeClr val="tx1"/>
                </a:solidFill>
              </a:rPr>
              <a:t>it helps to keep our bodies </a:t>
            </a:r>
            <a:br>
              <a:rPr lang="en-GB" dirty="0">
                <a:solidFill>
                  <a:schemeClr val="tx1"/>
                </a:solidFill>
              </a:rPr>
            </a:br>
            <a:r>
              <a:rPr lang="en-GB" dirty="0">
                <a:solidFill>
                  <a:schemeClr val="tx1"/>
                </a:solidFill>
              </a:rPr>
              <a:t>healthy and strong.</a:t>
            </a:r>
          </a:p>
        </p:txBody>
      </p:sp>
      <p:sp>
        <p:nvSpPr>
          <p:cNvPr id="17" name="Freeform: Shape 16">
            <a:extLst>
              <a:ext uri="{FF2B5EF4-FFF2-40B4-BE49-F238E27FC236}">
                <a16:creationId xmlns:a16="http://schemas.microsoft.com/office/drawing/2014/main" id="{B6740AE0-094C-44A1-A66F-D8FB628D2043}"/>
              </a:ext>
            </a:extLst>
          </p:cNvPr>
          <p:cNvSpPr/>
          <p:nvPr/>
        </p:nvSpPr>
        <p:spPr>
          <a:xfrm flipH="1" flipV="1">
            <a:off x="3938778" y="1508813"/>
            <a:ext cx="4665472" cy="4584192"/>
          </a:xfrm>
          <a:custGeom>
            <a:avLst/>
            <a:gdLst>
              <a:gd name="connsiteX0" fmla="*/ 3519424 w 4665472"/>
              <a:gd name="connsiteY0" fmla="*/ 4584192 h 4584192"/>
              <a:gd name="connsiteX1" fmla="*/ 0 w 4665472"/>
              <a:gd name="connsiteY1" fmla="*/ 4584192 h 4584192"/>
              <a:gd name="connsiteX2" fmla="*/ 0 w 4665472"/>
              <a:gd name="connsiteY2" fmla="*/ 0 h 4584192"/>
              <a:gd name="connsiteX3" fmla="*/ 4665472 w 4665472"/>
              <a:gd name="connsiteY3" fmla="*/ 0 h 4584192"/>
            </a:gdLst>
            <a:ahLst/>
            <a:cxnLst>
              <a:cxn ang="0">
                <a:pos x="connsiteX0" y="connsiteY0"/>
              </a:cxn>
              <a:cxn ang="0">
                <a:pos x="connsiteX1" y="connsiteY1"/>
              </a:cxn>
              <a:cxn ang="0">
                <a:pos x="connsiteX2" y="connsiteY2"/>
              </a:cxn>
              <a:cxn ang="0">
                <a:pos x="connsiteX3" y="connsiteY3"/>
              </a:cxn>
            </a:cxnLst>
            <a:rect l="l" t="t" r="r" b="b"/>
            <a:pathLst>
              <a:path w="4665472" h="4584192">
                <a:moveTo>
                  <a:pt x="3519424" y="4584192"/>
                </a:moveTo>
                <a:lnTo>
                  <a:pt x="0" y="4584192"/>
                </a:lnTo>
                <a:lnTo>
                  <a:pt x="0" y="0"/>
                </a:lnTo>
                <a:lnTo>
                  <a:pt x="4665472" y="0"/>
                </a:lnTo>
                <a:close/>
              </a:path>
            </a:pathLst>
          </a:custGeom>
          <a:solidFill>
            <a:srgbClr val="03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Google Shape;60;p4">
            <a:extLst>
              <a:ext uri="{FF2B5EF4-FFF2-40B4-BE49-F238E27FC236}">
                <a16:creationId xmlns:a16="http://schemas.microsoft.com/office/drawing/2014/main" id="{75B80943-E741-4C3F-84B3-CCBF4601DA33}"/>
              </a:ext>
            </a:extLst>
          </p:cNvPr>
          <p:cNvSpPr/>
          <p:nvPr/>
        </p:nvSpPr>
        <p:spPr>
          <a:xfrm>
            <a:off x="5051683" y="1443971"/>
            <a:ext cx="3447455" cy="1919078"/>
          </a:xfrm>
          <a:prstGeom prst="ellipse">
            <a:avLst/>
          </a:prstGeom>
          <a:solidFill>
            <a:srgbClr val="ACDDFC"/>
          </a:solidFill>
          <a:ln w="38100">
            <a:solidFill>
              <a:schemeClr val="bg1"/>
            </a:solid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Arial"/>
              <a:buNone/>
            </a:pPr>
            <a:r>
              <a:rPr lang="en-GB" sz="1800" b="1" dirty="0">
                <a:solidFill>
                  <a:schemeClr val="dk1"/>
                </a:solidFill>
                <a:ea typeface="Arial"/>
                <a:cs typeface="Arial"/>
                <a:sym typeface="Arial"/>
              </a:rPr>
              <a:t>Did You Know…? </a:t>
            </a:r>
            <a:endParaRPr dirty="0"/>
          </a:p>
          <a:p>
            <a:pPr marL="0" marR="0" lvl="0" indent="0" algn="ctr" rtl="0">
              <a:lnSpc>
                <a:spcPct val="100000"/>
              </a:lnSpc>
              <a:spcBef>
                <a:spcPts val="0"/>
              </a:spcBef>
              <a:spcAft>
                <a:spcPts val="0"/>
              </a:spcAft>
              <a:buClr>
                <a:schemeClr val="dk1"/>
              </a:buClr>
              <a:buSzPts val="1800"/>
              <a:buFont typeface="Arial"/>
              <a:buNone/>
            </a:pPr>
            <a:r>
              <a:rPr lang="en-GB" sz="1800" dirty="0">
                <a:solidFill>
                  <a:schemeClr val="dk1"/>
                </a:solidFill>
                <a:ea typeface="Arial"/>
                <a:cs typeface="Arial"/>
                <a:sym typeface="Arial"/>
              </a:rPr>
              <a:t>It is recommended that you carry out 60 minutes of physical activity every day.</a:t>
            </a:r>
            <a:endParaRPr dirty="0"/>
          </a:p>
        </p:txBody>
      </p:sp>
      <p:sp>
        <p:nvSpPr>
          <p:cNvPr id="28" name="Oval 27">
            <a:extLst>
              <a:ext uri="{FF2B5EF4-FFF2-40B4-BE49-F238E27FC236}">
                <a16:creationId xmlns:a16="http://schemas.microsoft.com/office/drawing/2014/main" id="{3C737DA0-B9EA-46A3-8621-D06C78FBA0BC}"/>
              </a:ext>
            </a:extLst>
          </p:cNvPr>
          <p:cNvSpPr/>
          <p:nvPr/>
        </p:nvSpPr>
        <p:spPr>
          <a:xfrm>
            <a:off x="4669630" y="5790711"/>
            <a:ext cx="3823713" cy="230331"/>
          </a:xfrm>
          <a:prstGeom prst="ellipse">
            <a:avLst/>
          </a:pr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FB0EC37D-1D0C-4D34-BF11-EFA4D1E4E33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62035" y="3109820"/>
            <a:ext cx="1797576" cy="2862806"/>
          </a:xfrm>
          <a:prstGeom prst="rect">
            <a:avLst/>
          </a:prstGeom>
        </p:spPr>
      </p:pic>
      <p:pic>
        <p:nvPicPr>
          <p:cNvPr id="16" name="Google Shape;62;p4">
            <a:extLst>
              <a:ext uri="{FF2B5EF4-FFF2-40B4-BE49-F238E27FC236}">
                <a16:creationId xmlns:a16="http://schemas.microsoft.com/office/drawing/2014/main" id="{A070348C-936A-48EC-928D-77E5509ADF0C}"/>
              </a:ext>
            </a:extLst>
          </p:cNvPr>
          <p:cNvPicPr preferRelativeResize="0"/>
          <p:nvPr/>
        </p:nvPicPr>
        <p:blipFill rotWithShape="1">
          <a:blip r:embed="rId3">
            <a:alphaModFix/>
          </a:blip>
          <a:srcRect/>
          <a:stretch/>
        </p:blipFill>
        <p:spPr>
          <a:xfrm>
            <a:off x="6659611" y="3133367"/>
            <a:ext cx="1635517" cy="2815712"/>
          </a:xfrm>
          <a:prstGeom prst="rect">
            <a:avLst/>
          </a:prstGeom>
          <a:noFill/>
          <a:ln>
            <a:noFill/>
          </a:ln>
        </p:spPr>
      </p:pic>
    </p:spTree>
    <p:extLst>
      <p:ext uri="{BB962C8B-B14F-4D97-AF65-F5344CB8AC3E}">
        <p14:creationId xmlns:p14="http://schemas.microsoft.com/office/powerpoint/2010/main" val="3026073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2" fill="hold" grpId="0" nodeType="click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right)">
                                      <p:cBhvr>
                                        <p:cTn id="16" dur="500"/>
                                        <p:tgtEl>
                                          <p:spTgt spid="18"/>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2" fill="hold" grpId="0" nodeType="click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right)">
                                      <p:cBhvr>
                                        <p:cTn id="21" dur="500"/>
                                        <p:tgtEl>
                                          <p:spTgt spid="19"/>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2" fill="hold" grpId="0" nodeType="click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wipe(right)">
                                      <p:cBhvr>
                                        <p:cTn id="26" dur="500"/>
                                        <p:tgtEl>
                                          <p:spTgt spid="20"/>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2"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right)">
                                      <p:cBhvr>
                                        <p:cTn id="31" dur="500"/>
                                        <p:tgtEl>
                                          <p:spTgt spid="24"/>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rgbClr val="00649C"/>
                </a:solidFill>
                <a:latin typeface="+mn-lt"/>
              </a:rPr>
              <a:t>Healthy Relationships</a:t>
            </a:r>
          </a:p>
        </p:txBody>
      </p:sp>
      <p:sp>
        <p:nvSpPr>
          <p:cNvPr id="22" name="Freeform: Shape 21">
            <a:extLst>
              <a:ext uri="{FF2B5EF4-FFF2-40B4-BE49-F238E27FC236}">
                <a16:creationId xmlns:a16="http://schemas.microsoft.com/office/drawing/2014/main" id="{92CFFEF4-670E-455B-BFEA-9743932F1D7B}"/>
              </a:ext>
            </a:extLst>
          </p:cNvPr>
          <p:cNvSpPr/>
          <p:nvPr/>
        </p:nvSpPr>
        <p:spPr>
          <a:xfrm>
            <a:off x="539704" y="1508813"/>
            <a:ext cx="4554565" cy="4584192"/>
          </a:xfrm>
          <a:custGeom>
            <a:avLst/>
            <a:gdLst>
              <a:gd name="connsiteX0" fmla="*/ 0 w 4554565"/>
              <a:gd name="connsiteY0" fmla="*/ 0 h 4584192"/>
              <a:gd name="connsiteX1" fmla="*/ 4554565 w 4554565"/>
              <a:gd name="connsiteY1" fmla="*/ 0 h 4584192"/>
              <a:gd name="connsiteX2" fmla="*/ 3408517 w 4554565"/>
              <a:gd name="connsiteY2" fmla="*/ 4584192 h 4584192"/>
              <a:gd name="connsiteX3" fmla="*/ 0 w 4554565"/>
              <a:gd name="connsiteY3" fmla="*/ 4584192 h 4584192"/>
            </a:gdLst>
            <a:ahLst/>
            <a:cxnLst>
              <a:cxn ang="0">
                <a:pos x="connsiteX0" y="connsiteY0"/>
              </a:cxn>
              <a:cxn ang="0">
                <a:pos x="connsiteX1" y="connsiteY1"/>
              </a:cxn>
              <a:cxn ang="0">
                <a:pos x="connsiteX2" y="connsiteY2"/>
              </a:cxn>
              <a:cxn ang="0">
                <a:pos x="connsiteX3" y="connsiteY3"/>
              </a:cxn>
            </a:cxnLst>
            <a:rect l="l" t="t" r="r" b="b"/>
            <a:pathLst>
              <a:path w="4554565" h="4584192">
                <a:moveTo>
                  <a:pt x="0" y="0"/>
                </a:moveTo>
                <a:lnTo>
                  <a:pt x="4554565" y="0"/>
                </a:lnTo>
                <a:lnTo>
                  <a:pt x="3408517" y="4584192"/>
                </a:lnTo>
                <a:lnTo>
                  <a:pt x="0" y="4584192"/>
                </a:lnTo>
                <a:close/>
              </a:path>
            </a:pathLst>
          </a:cu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Rounded Rectangle 44">
            <a:extLst>
              <a:ext uri="{FF2B5EF4-FFF2-40B4-BE49-F238E27FC236}">
                <a16:creationId xmlns:a16="http://schemas.microsoft.com/office/drawing/2014/main" id="{04472293-97A2-4663-9D2E-E74349AE9E44}"/>
              </a:ext>
            </a:extLst>
          </p:cNvPr>
          <p:cNvSpPr/>
          <p:nvPr/>
        </p:nvSpPr>
        <p:spPr>
          <a:xfrm>
            <a:off x="757802" y="2034459"/>
            <a:ext cx="5440924" cy="891582"/>
          </a:xfrm>
          <a:prstGeom prst="roundRect">
            <a:avLst>
              <a:gd name="adj" fmla="val 23085"/>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Everyone can get fit by </a:t>
            </a:r>
            <a:br>
              <a:rPr lang="en-GB" dirty="0">
                <a:solidFill>
                  <a:schemeClr val="tx1"/>
                </a:solidFill>
              </a:rPr>
            </a:br>
            <a:r>
              <a:rPr lang="en-GB" dirty="0">
                <a:solidFill>
                  <a:schemeClr val="tx1"/>
                </a:solidFill>
              </a:rPr>
              <a:t>walking to school.</a:t>
            </a:r>
          </a:p>
        </p:txBody>
      </p:sp>
      <p:sp>
        <p:nvSpPr>
          <p:cNvPr id="6" name="Rounded Rectangle 44">
            <a:extLst>
              <a:ext uri="{FF2B5EF4-FFF2-40B4-BE49-F238E27FC236}">
                <a16:creationId xmlns:a16="http://schemas.microsoft.com/office/drawing/2014/main" id="{D68DDB77-9D3F-4A89-8AB8-30F4E153CD9C}"/>
              </a:ext>
            </a:extLst>
          </p:cNvPr>
          <p:cNvSpPr/>
          <p:nvPr/>
        </p:nvSpPr>
        <p:spPr>
          <a:xfrm>
            <a:off x="757802" y="3118338"/>
            <a:ext cx="5440924" cy="1531305"/>
          </a:xfrm>
          <a:prstGeom prst="roundRect">
            <a:avLst>
              <a:gd name="adj" fmla="val 23085"/>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It’s a great way to spend </a:t>
            </a:r>
            <a:br>
              <a:rPr lang="en-GB" dirty="0">
                <a:solidFill>
                  <a:schemeClr val="tx1"/>
                </a:solidFill>
              </a:rPr>
            </a:br>
            <a:r>
              <a:rPr lang="en-GB" dirty="0">
                <a:solidFill>
                  <a:schemeClr val="tx1"/>
                </a:solidFill>
              </a:rPr>
              <a:t>time together with family </a:t>
            </a:r>
            <a:br>
              <a:rPr lang="en-GB" dirty="0">
                <a:solidFill>
                  <a:schemeClr val="tx1"/>
                </a:solidFill>
              </a:rPr>
            </a:br>
            <a:r>
              <a:rPr lang="en-GB" dirty="0">
                <a:solidFill>
                  <a:schemeClr val="tx1"/>
                </a:solidFill>
              </a:rPr>
              <a:t>and friends and chat </a:t>
            </a:r>
            <a:br>
              <a:rPr lang="en-GB" dirty="0">
                <a:solidFill>
                  <a:schemeClr val="tx1"/>
                </a:solidFill>
              </a:rPr>
            </a:br>
            <a:r>
              <a:rPr lang="en-GB" dirty="0">
                <a:solidFill>
                  <a:schemeClr val="tx1"/>
                </a:solidFill>
              </a:rPr>
              <a:t>about your day!</a:t>
            </a:r>
          </a:p>
        </p:txBody>
      </p:sp>
      <p:sp>
        <p:nvSpPr>
          <p:cNvPr id="17" name="Freeform: Shape 16">
            <a:extLst>
              <a:ext uri="{FF2B5EF4-FFF2-40B4-BE49-F238E27FC236}">
                <a16:creationId xmlns:a16="http://schemas.microsoft.com/office/drawing/2014/main" id="{B6740AE0-094C-44A1-A66F-D8FB628D2043}"/>
              </a:ext>
            </a:extLst>
          </p:cNvPr>
          <p:cNvSpPr/>
          <p:nvPr/>
        </p:nvSpPr>
        <p:spPr>
          <a:xfrm flipH="1" flipV="1">
            <a:off x="3938778" y="1508813"/>
            <a:ext cx="4665472" cy="4584192"/>
          </a:xfrm>
          <a:custGeom>
            <a:avLst/>
            <a:gdLst>
              <a:gd name="connsiteX0" fmla="*/ 3519424 w 4665472"/>
              <a:gd name="connsiteY0" fmla="*/ 4584192 h 4584192"/>
              <a:gd name="connsiteX1" fmla="*/ 0 w 4665472"/>
              <a:gd name="connsiteY1" fmla="*/ 4584192 h 4584192"/>
              <a:gd name="connsiteX2" fmla="*/ 0 w 4665472"/>
              <a:gd name="connsiteY2" fmla="*/ 0 h 4584192"/>
              <a:gd name="connsiteX3" fmla="*/ 4665472 w 4665472"/>
              <a:gd name="connsiteY3" fmla="*/ 0 h 4584192"/>
            </a:gdLst>
            <a:ahLst/>
            <a:cxnLst>
              <a:cxn ang="0">
                <a:pos x="connsiteX0" y="connsiteY0"/>
              </a:cxn>
              <a:cxn ang="0">
                <a:pos x="connsiteX1" y="connsiteY1"/>
              </a:cxn>
              <a:cxn ang="0">
                <a:pos x="connsiteX2" y="connsiteY2"/>
              </a:cxn>
              <a:cxn ang="0">
                <a:pos x="connsiteX3" y="connsiteY3"/>
              </a:cxn>
            </a:cxnLst>
            <a:rect l="l" t="t" r="r" b="b"/>
            <a:pathLst>
              <a:path w="4665472" h="4584192">
                <a:moveTo>
                  <a:pt x="3519424" y="4584192"/>
                </a:moveTo>
                <a:lnTo>
                  <a:pt x="0" y="4584192"/>
                </a:lnTo>
                <a:lnTo>
                  <a:pt x="0" y="0"/>
                </a:lnTo>
                <a:lnTo>
                  <a:pt x="4665472" y="0"/>
                </a:lnTo>
                <a:close/>
              </a:path>
            </a:pathLst>
          </a:custGeom>
          <a:solidFill>
            <a:srgbClr val="03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3" name="Group 12">
            <a:extLst>
              <a:ext uri="{FF2B5EF4-FFF2-40B4-BE49-F238E27FC236}">
                <a16:creationId xmlns:a16="http://schemas.microsoft.com/office/drawing/2014/main" id="{D4595F82-9FDA-452C-AD0C-E79F6DCD37B4}"/>
              </a:ext>
            </a:extLst>
          </p:cNvPr>
          <p:cNvGrpSpPr/>
          <p:nvPr/>
        </p:nvGrpSpPr>
        <p:grpSpPr>
          <a:xfrm>
            <a:off x="3716324" y="2056347"/>
            <a:ext cx="4777020" cy="3621816"/>
            <a:chOff x="4056775" y="1822832"/>
            <a:chExt cx="4283901" cy="3247946"/>
          </a:xfrm>
        </p:grpSpPr>
        <p:sp>
          <p:nvSpPr>
            <p:cNvPr id="14" name="Oval 13">
              <a:extLst>
                <a:ext uri="{FF2B5EF4-FFF2-40B4-BE49-F238E27FC236}">
                  <a16:creationId xmlns:a16="http://schemas.microsoft.com/office/drawing/2014/main" id="{3D7EA466-417B-4DD6-AD5D-642440EA2481}"/>
                </a:ext>
              </a:extLst>
            </p:cNvPr>
            <p:cNvSpPr/>
            <p:nvPr/>
          </p:nvSpPr>
          <p:spPr>
            <a:xfrm>
              <a:off x="4337386" y="4840447"/>
              <a:ext cx="3823713" cy="230331"/>
            </a:xfrm>
            <a:prstGeom prst="ellipse">
              <a:avLst/>
            </a:pr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Google Shape;71;p5">
              <a:extLst>
                <a:ext uri="{FF2B5EF4-FFF2-40B4-BE49-F238E27FC236}">
                  <a16:creationId xmlns:a16="http://schemas.microsoft.com/office/drawing/2014/main" id="{5D717E27-4A32-452B-A2A8-6191D2B71ADA}"/>
                </a:ext>
              </a:extLst>
            </p:cNvPr>
            <p:cNvPicPr preferRelativeResize="0"/>
            <p:nvPr/>
          </p:nvPicPr>
          <p:blipFill rotWithShape="1">
            <a:blip r:embed="rId2">
              <a:alphaModFix/>
            </a:blip>
            <a:srcRect/>
            <a:stretch/>
          </p:blipFill>
          <p:spPr>
            <a:xfrm>
              <a:off x="4056775" y="1822832"/>
              <a:ext cx="4283901" cy="3212335"/>
            </a:xfrm>
            <a:prstGeom prst="rect">
              <a:avLst/>
            </a:prstGeom>
            <a:noFill/>
            <a:ln>
              <a:noFill/>
            </a:ln>
          </p:spPr>
        </p:pic>
      </p:grpSp>
    </p:spTree>
    <p:extLst>
      <p:ext uri="{BB962C8B-B14F-4D97-AF65-F5344CB8AC3E}">
        <p14:creationId xmlns:p14="http://schemas.microsoft.com/office/powerpoint/2010/main" val="1144913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right)">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right)">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rgbClr val="00649C"/>
                </a:solidFill>
                <a:latin typeface="+mn-lt"/>
              </a:rPr>
              <a:t>Healthy Habits</a:t>
            </a:r>
          </a:p>
        </p:txBody>
      </p:sp>
      <p:sp>
        <p:nvSpPr>
          <p:cNvPr id="22" name="Freeform: Shape 21">
            <a:extLst>
              <a:ext uri="{FF2B5EF4-FFF2-40B4-BE49-F238E27FC236}">
                <a16:creationId xmlns:a16="http://schemas.microsoft.com/office/drawing/2014/main" id="{92CFFEF4-670E-455B-BFEA-9743932F1D7B}"/>
              </a:ext>
            </a:extLst>
          </p:cNvPr>
          <p:cNvSpPr/>
          <p:nvPr/>
        </p:nvSpPr>
        <p:spPr>
          <a:xfrm>
            <a:off x="539704" y="1508813"/>
            <a:ext cx="4554565" cy="4584192"/>
          </a:xfrm>
          <a:custGeom>
            <a:avLst/>
            <a:gdLst>
              <a:gd name="connsiteX0" fmla="*/ 0 w 4554565"/>
              <a:gd name="connsiteY0" fmla="*/ 0 h 4584192"/>
              <a:gd name="connsiteX1" fmla="*/ 4554565 w 4554565"/>
              <a:gd name="connsiteY1" fmla="*/ 0 h 4584192"/>
              <a:gd name="connsiteX2" fmla="*/ 3408517 w 4554565"/>
              <a:gd name="connsiteY2" fmla="*/ 4584192 h 4584192"/>
              <a:gd name="connsiteX3" fmla="*/ 0 w 4554565"/>
              <a:gd name="connsiteY3" fmla="*/ 4584192 h 4584192"/>
            </a:gdLst>
            <a:ahLst/>
            <a:cxnLst>
              <a:cxn ang="0">
                <a:pos x="connsiteX0" y="connsiteY0"/>
              </a:cxn>
              <a:cxn ang="0">
                <a:pos x="connsiteX1" y="connsiteY1"/>
              </a:cxn>
              <a:cxn ang="0">
                <a:pos x="connsiteX2" y="connsiteY2"/>
              </a:cxn>
              <a:cxn ang="0">
                <a:pos x="connsiteX3" y="connsiteY3"/>
              </a:cxn>
            </a:cxnLst>
            <a:rect l="l" t="t" r="r" b="b"/>
            <a:pathLst>
              <a:path w="4554565" h="4584192">
                <a:moveTo>
                  <a:pt x="0" y="0"/>
                </a:moveTo>
                <a:lnTo>
                  <a:pt x="4554565" y="0"/>
                </a:lnTo>
                <a:lnTo>
                  <a:pt x="3408517" y="4584192"/>
                </a:lnTo>
                <a:lnTo>
                  <a:pt x="0" y="4584192"/>
                </a:lnTo>
                <a:close/>
              </a:path>
            </a:pathLst>
          </a:cu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Rounded Rectangle 44">
            <a:extLst>
              <a:ext uri="{FF2B5EF4-FFF2-40B4-BE49-F238E27FC236}">
                <a16:creationId xmlns:a16="http://schemas.microsoft.com/office/drawing/2014/main" id="{747B1DDF-4629-482B-BD07-E99F0116A639}"/>
              </a:ext>
            </a:extLst>
          </p:cNvPr>
          <p:cNvSpPr/>
          <p:nvPr/>
        </p:nvSpPr>
        <p:spPr>
          <a:xfrm>
            <a:off x="724984" y="1650207"/>
            <a:ext cx="5440924" cy="1851166"/>
          </a:xfrm>
          <a:prstGeom prst="roundRect">
            <a:avLst>
              <a:gd name="adj" fmla="val 23085"/>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The healthy habit of walking to school </a:t>
            </a:r>
            <a:br>
              <a:rPr lang="en-GB" dirty="0">
                <a:solidFill>
                  <a:schemeClr val="tx1"/>
                </a:solidFill>
              </a:rPr>
            </a:br>
            <a:r>
              <a:rPr lang="en-GB" dirty="0">
                <a:solidFill>
                  <a:schemeClr val="tx1"/>
                </a:solidFill>
              </a:rPr>
              <a:t>can also encourage healthy eating </a:t>
            </a:r>
            <a:br>
              <a:rPr lang="en-GB" dirty="0">
                <a:solidFill>
                  <a:schemeClr val="tx1"/>
                </a:solidFill>
              </a:rPr>
            </a:br>
            <a:r>
              <a:rPr lang="en-GB" dirty="0">
                <a:solidFill>
                  <a:schemeClr val="tx1"/>
                </a:solidFill>
              </a:rPr>
              <a:t>habits, such as having a </a:t>
            </a:r>
            <a:br>
              <a:rPr lang="en-GB" dirty="0">
                <a:solidFill>
                  <a:schemeClr val="tx1"/>
                </a:solidFill>
              </a:rPr>
            </a:br>
            <a:r>
              <a:rPr lang="en-GB" dirty="0">
                <a:solidFill>
                  <a:schemeClr val="tx1"/>
                </a:solidFill>
              </a:rPr>
              <a:t>nutritious breakfast </a:t>
            </a:r>
            <a:br>
              <a:rPr lang="en-GB" dirty="0">
                <a:solidFill>
                  <a:schemeClr val="tx1"/>
                </a:solidFill>
              </a:rPr>
            </a:br>
            <a:r>
              <a:rPr lang="en-GB" dirty="0">
                <a:solidFill>
                  <a:schemeClr val="tx1"/>
                </a:solidFill>
              </a:rPr>
              <a:t>every morning.</a:t>
            </a:r>
          </a:p>
        </p:txBody>
      </p:sp>
      <p:sp>
        <p:nvSpPr>
          <p:cNvPr id="17" name="Freeform: Shape 16">
            <a:extLst>
              <a:ext uri="{FF2B5EF4-FFF2-40B4-BE49-F238E27FC236}">
                <a16:creationId xmlns:a16="http://schemas.microsoft.com/office/drawing/2014/main" id="{B6740AE0-094C-44A1-A66F-D8FB628D2043}"/>
              </a:ext>
            </a:extLst>
          </p:cNvPr>
          <p:cNvSpPr/>
          <p:nvPr/>
        </p:nvSpPr>
        <p:spPr>
          <a:xfrm flipH="1" flipV="1">
            <a:off x="3938778" y="1508813"/>
            <a:ext cx="4665472" cy="4584192"/>
          </a:xfrm>
          <a:custGeom>
            <a:avLst/>
            <a:gdLst>
              <a:gd name="connsiteX0" fmla="*/ 3519424 w 4665472"/>
              <a:gd name="connsiteY0" fmla="*/ 4584192 h 4584192"/>
              <a:gd name="connsiteX1" fmla="*/ 0 w 4665472"/>
              <a:gd name="connsiteY1" fmla="*/ 4584192 h 4584192"/>
              <a:gd name="connsiteX2" fmla="*/ 0 w 4665472"/>
              <a:gd name="connsiteY2" fmla="*/ 0 h 4584192"/>
              <a:gd name="connsiteX3" fmla="*/ 4665472 w 4665472"/>
              <a:gd name="connsiteY3" fmla="*/ 0 h 4584192"/>
            </a:gdLst>
            <a:ahLst/>
            <a:cxnLst>
              <a:cxn ang="0">
                <a:pos x="connsiteX0" y="connsiteY0"/>
              </a:cxn>
              <a:cxn ang="0">
                <a:pos x="connsiteX1" y="connsiteY1"/>
              </a:cxn>
              <a:cxn ang="0">
                <a:pos x="connsiteX2" y="connsiteY2"/>
              </a:cxn>
              <a:cxn ang="0">
                <a:pos x="connsiteX3" y="connsiteY3"/>
              </a:cxn>
            </a:cxnLst>
            <a:rect l="l" t="t" r="r" b="b"/>
            <a:pathLst>
              <a:path w="4665472" h="4584192">
                <a:moveTo>
                  <a:pt x="3519424" y="4584192"/>
                </a:moveTo>
                <a:lnTo>
                  <a:pt x="0" y="4584192"/>
                </a:lnTo>
                <a:lnTo>
                  <a:pt x="0" y="0"/>
                </a:lnTo>
                <a:lnTo>
                  <a:pt x="4665472" y="0"/>
                </a:lnTo>
                <a:close/>
              </a:path>
            </a:pathLst>
          </a:custGeom>
          <a:solidFill>
            <a:srgbClr val="03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 name="Oval 6">
            <a:extLst>
              <a:ext uri="{FF2B5EF4-FFF2-40B4-BE49-F238E27FC236}">
                <a16:creationId xmlns:a16="http://schemas.microsoft.com/office/drawing/2014/main" id="{265FEDE2-C4C6-4724-BDB0-8CF59B9BADC4}"/>
              </a:ext>
            </a:extLst>
          </p:cNvPr>
          <p:cNvSpPr/>
          <p:nvPr/>
        </p:nvSpPr>
        <p:spPr>
          <a:xfrm>
            <a:off x="3350814" y="5207793"/>
            <a:ext cx="4957249" cy="823465"/>
          </a:xfrm>
          <a:prstGeom prst="ellipse">
            <a:avLst/>
          </a:pr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Google Shape;79;p6">
            <a:extLst>
              <a:ext uri="{FF2B5EF4-FFF2-40B4-BE49-F238E27FC236}">
                <a16:creationId xmlns:a16="http://schemas.microsoft.com/office/drawing/2014/main" id="{D4AE7866-79B9-4603-890D-9778C8BAA760}"/>
              </a:ext>
            </a:extLst>
          </p:cNvPr>
          <p:cNvPicPr preferRelativeResize="0"/>
          <p:nvPr/>
        </p:nvPicPr>
        <p:blipFill rotWithShape="1">
          <a:blip r:embed="rId2">
            <a:alphaModFix/>
          </a:blip>
          <a:srcRect/>
          <a:stretch/>
        </p:blipFill>
        <p:spPr>
          <a:xfrm>
            <a:off x="3219302" y="2575790"/>
            <a:ext cx="4957249" cy="3552827"/>
          </a:xfrm>
          <a:prstGeom prst="rect">
            <a:avLst/>
          </a:prstGeom>
          <a:noFill/>
          <a:ln>
            <a:noFill/>
          </a:ln>
        </p:spPr>
      </p:pic>
    </p:spTree>
    <p:extLst>
      <p:ext uri="{BB962C8B-B14F-4D97-AF65-F5344CB8AC3E}">
        <p14:creationId xmlns:p14="http://schemas.microsoft.com/office/powerpoint/2010/main" val="1227988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right)">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rgbClr val="00649C"/>
                </a:solidFill>
                <a:latin typeface="+mn-lt"/>
              </a:rPr>
              <a:t>Healthy Environment</a:t>
            </a:r>
          </a:p>
        </p:txBody>
      </p:sp>
      <p:sp>
        <p:nvSpPr>
          <p:cNvPr id="22" name="Freeform: Shape 21">
            <a:extLst>
              <a:ext uri="{FF2B5EF4-FFF2-40B4-BE49-F238E27FC236}">
                <a16:creationId xmlns:a16="http://schemas.microsoft.com/office/drawing/2014/main" id="{92CFFEF4-670E-455B-BFEA-9743932F1D7B}"/>
              </a:ext>
            </a:extLst>
          </p:cNvPr>
          <p:cNvSpPr/>
          <p:nvPr/>
        </p:nvSpPr>
        <p:spPr>
          <a:xfrm>
            <a:off x="539704" y="1266738"/>
            <a:ext cx="5440924" cy="4826267"/>
          </a:xfrm>
          <a:custGeom>
            <a:avLst/>
            <a:gdLst>
              <a:gd name="connsiteX0" fmla="*/ 0 w 4554565"/>
              <a:gd name="connsiteY0" fmla="*/ 0 h 4584192"/>
              <a:gd name="connsiteX1" fmla="*/ 4554565 w 4554565"/>
              <a:gd name="connsiteY1" fmla="*/ 0 h 4584192"/>
              <a:gd name="connsiteX2" fmla="*/ 3408517 w 4554565"/>
              <a:gd name="connsiteY2" fmla="*/ 4584192 h 4584192"/>
              <a:gd name="connsiteX3" fmla="*/ 0 w 4554565"/>
              <a:gd name="connsiteY3" fmla="*/ 4584192 h 4584192"/>
            </a:gdLst>
            <a:ahLst/>
            <a:cxnLst>
              <a:cxn ang="0">
                <a:pos x="connsiteX0" y="connsiteY0"/>
              </a:cxn>
              <a:cxn ang="0">
                <a:pos x="connsiteX1" y="connsiteY1"/>
              </a:cxn>
              <a:cxn ang="0">
                <a:pos x="connsiteX2" y="connsiteY2"/>
              </a:cxn>
              <a:cxn ang="0">
                <a:pos x="connsiteX3" y="connsiteY3"/>
              </a:cxn>
            </a:cxnLst>
            <a:rect l="l" t="t" r="r" b="b"/>
            <a:pathLst>
              <a:path w="4554565" h="4584192">
                <a:moveTo>
                  <a:pt x="0" y="0"/>
                </a:moveTo>
                <a:lnTo>
                  <a:pt x="4554565" y="0"/>
                </a:lnTo>
                <a:lnTo>
                  <a:pt x="3408517" y="4584192"/>
                </a:lnTo>
                <a:lnTo>
                  <a:pt x="0" y="4584192"/>
                </a:lnTo>
                <a:close/>
              </a:path>
            </a:pathLst>
          </a:cu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Rounded Rectangle 44">
            <a:extLst>
              <a:ext uri="{FF2B5EF4-FFF2-40B4-BE49-F238E27FC236}">
                <a16:creationId xmlns:a16="http://schemas.microsoft.com/office/drawing/2014/main" id="{FB79EF9B-1CAA-4412-8DA2-C2C4F4343191}"/>
              </a:ext>
            </a:extLst>
          </p:cNvPr>
          <p:cNvSpPr/>
          <p:nvPr/>
        </p:nvSpPr>
        <p:spPr>
          <a:xfrm>
            <a:off x="755650" y="1954192"/>
            <a:ext cx="5440924" cy="1362499"/>
          </a:xfrm>
          <a:prstGeom prst="roundRect">
            <a:avLst>
              <a:gd name="adj" fmla="val 1432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72000" rIns="108000" bIns="72000" rtlCol="0" anchor="ctr">
            <a:spAutoFit/>
          </a:bodyPr>
          <a:lstStyle/>
          <a:p>
            <a:r>
              <a:rPr lang="en-GB" dirty="0">
                <a:solidFill>
                  <a:schemeClr val="tx1"/>
                </a:solidFill>
              </a:rPr>
              <a:t>This makes it hard for everyone to </a:t>
            </a:r>
            <a:br>
              <a:rPr lang="en-GB" dirty="0">
                <a:solidFill>
                  <a:schemeClr val="tx1"/>
                </a:solidFill>
              </a:rPr>
            </a:br>
            <a:r>
              <a:rPr lang="en-GB" dirty="0">
                <a:solidFill>
                  <a:schemeClr val="tx1"/>
                </a:solidFill>
              </a:rPr>
              <a:t>breathe, especially those with asthma </a:t>
            </a:r>
          </a:p>
          <a:p>
            <a:r>
              <a:rPr lang="en-GB" dirty="0">
                <a:solidFill>
                  <a:schemeClr val="tx1"/>
                </a:solidFill>
              </a:rPr>
              <a:t>or other conditions. Fumes are bad for </a:t>
            </a:r>
            <a:br>
              <a:rPr lang="en-GB" dirty="0">
                <a:solidFill>
                  <a:schemeClr val="tx1"/>
                </a:solidFill>
              </a:rPr>
            </a:br>
            <a:r>
              <a:rPr lang="en-GB" dirty="0">
                <a:solidFill>
                  <a:schemeClr val="tx1"/>
                </a:solidFill>
              </a:rPr>
              <a:t>our lungs and our health.</a:t>
            </a:r>
          </a:p>
        </p:txBody>
      </p:sp>
      <p:sp>
        <p:nvSpPr>
          <p:cNvPr id="9" name="Rounded Rectangle 44">
            <a:extLst>
              <a:ext uri="{FF2B5EF4-FFF2-40B4-BE49-F238E27FC236}">
                <a16:creationId xmlns:a16="http://schemas.microsoft.com/office/drawing/2014/main" id="{A53C7B2F-C7EB-4C6C-A291-E7DA5B715469}"/>
              </a:ext>
            </a:extLst>
          </p:cNvPr>
          <p:cNvSpPr/>
          <p:nvPr/>
        </p:nvSpPr>
        <p:spPr>
          <a:xfrm>
            <a:off x="755650" y="3400579"/>
            <a:ext cx="5440924" cy="1447352"/>
          </a:xfrm>
          <a:prstGeom prst="roundRect">
            <a:avLst>
              <a:gd name="adj" fmla="val 23085"/>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72000" rIns="108000" bIns="72000" rtlCol="0" anchor="ctr">
            <a:spAutoFit/>
          </a:bodyPr>
          <a:lstStyle/>
          <a:p>
            <a:r>
              <a:rPr lang="en-GB" dirty="0">
                <a:solidFill>
                  <a:schemeClr val="tx1"/>
                </a:solidFill>
              </a:rPr>
              <a:t>Electric cars are better for the air </a:t>
            </a:r>
            <a:br>
              <a:rPr lang="en-GB" dirty="0">
                <a:solidFill>
                  <a:schemeClr val="tx1"/>
                </a:solidFill>
              </a:rPr>
            </a:br>
            <a:r>
              <a:rPr lang="en-GB" dirty="0">
                <a:solidFill>
                  <a:schemeClr val="tx1"/>
                </a:solidFill>
              </a:rPr>
              <a:t>but they still add to problems with </a:t>
            </a:r>
            <a:br>
              <a:rPr lang="en-GB" dirty="0">
                <a:solidFill>
                  <a:schemeClr val="tx1"/>
                </a:solidFill>
              </a:rPr>
            </a:br>
            <a:r>
              <a:rPr lang="en-GB" dirty="0">
                <a:solidFill>
                  <a:schemeClr val="tx1"/>
                </a:solidFill>
              </a:rPr>
              <a:t>parking and traffic jams around </a:t>
            </a:r>
            <a:br>
              <a:rPr lang="en-GB" dirty="0">
                <a:solidFill>
                  <a:schemeClr val="tx1"/>
                </a:solidFill>
              </a:rPr>
            </a:br>
            <a:r>
              <a:rPr lang="en-GB" dirty="0">
                <a:solidFill>
                  <a:schemeClr val="tx1"/>
                </a:solidFill>
              </a:rPr>
              <a:t>the school gates. </a:t>
            </a:r>
          </a:p>
        </p:txBody>
      </p:sp>
      <p:sp>
        <p:nvSpPr>
          <p:cNvPr id="10" name="Rounded Rectangle 44">
            <a:extLst>
              <a:ext uri="{FF2B5EF4-FFF2-40B4-BE49-F238E27FC236}">
                <a16:creationId xmlns:a16="http://schemas.microsoft.com/office/drawing/2014/main" id="{91006B99-7088-4621-B41D-623BBFAA9847}"/>
              </a:ext>
            </a:extLst>
          </p:cNvPr>
          <p:cNvSpPr/>
          <p:nvPr/>
        </p:nvSpPr>
        <p:spPr>
          <a:xfrm>
            <a:off x="755650" y="4905524"/>
            <a:ext cx="5440924" cy="1127490"/>
          </a:xfrm>
          <a:prstGeom prst="roundRect">
            <a:avLst>
              <a:gd name="adj" fmla="val 23085"/>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72000" rIns="108000" bIns="72000" rtlCol="0" anchor="ctr">
            <a:spAutoFit/>
          </a:bodyPr>
          <a:lstStyle/>
          <a:p>
            <a:r>
              <a:rPr lang="en-GB" dirty="0">
                <a:solidFill>
                  <a:schemeClr val="tx1"/>
                </a:solidFill>
              </a:rPr>
              <a:t>Walking or cycling to school does </a:t>
            </a:r>
            <a:br>
              <a:rPr lang="en-GB" dirty="0">
                <a:solidFill>
                  <a:schemeClr val="tx1"/>
                </a:solidFill>
              </a:rPr>
            </a:br>
            <a:r>
              <a:rPr lang="en-GB" dirty="0">
                <a:solidFill>
                  <a:schemeClr val="tx1"/>
                </a:solidFill>
              </a:rPr>
              <a:t>not pollute the air. Cleaner air </a:t>
            </a:r>
            <a:br>
              <a:rPr lang="en-GB" dirty="0">
                <a:solidFill>
                  <a:schemeClr val="tx1"/>
                </a:solidFill>
              </a:rPr>
            </a:br>
            <a:r>
              <a:rPr lang="en-GB" dirty="0">
                <a:solidFill>
                  <a:schemeClr val="tx1"/>
                </a:solidFill>
              </a:rPr>
              <a:t>is better for everyone!</a:t>
            </a:r>
          </a:p>
        </p:txBody>
      </p:sp>
      <p:sp>
        <p:nvSpPr>
          <p:cNvPr id="17" name="Freeform: Shape 16">
            <a:extLst>
              <a:ext uri="{FF2B5EF4-FFF2-40B4-BE49-F238E27FC236}">
                <a16:creationId xmlns:a16="http://schemas.microsoft.com/office/drawing/2014/main" id="{B6740AE0-094C-44A1-A66F-D8FB628D2043}"/>
              </a:ext>
            </a:extLst>
          </p:cNvPr>
          <p:cNvSpPr/>
          <p:nvPr/>
        </p:nvSpPr>
        <p:spPr>
          <a:xfrm flipH="1" flipV="1">
            <a:off x="4572000" y="1266736"/>
            <a:ext cx="4032250" cy="4826267"/>
          </a:xfrm>
          <a:custGeom>
            <a:avLst/>
            <a:gdLst>
              <a:gd name="connsiteX0" fmla="*/ 3519424 w 4665472"/>
              <a:gd name="connsiteY0" fmla="*/ 4584192 h 4584192"/>
              <a:gd name="connsiteX1" fmla="*/ 0 w 4665472"/>
              <a:gd name="connsiteY1" fmla="*/ 4584192 h 4584192"/>
              <a:gd name="connsiteX2" fmla="*/ 0 w 4665472"/>
              <a:gd name="connsiteY2" fmla="*/ 0 h 4584192"/>
              <a:gd name="connsiteX3" fmla="*/ 4665472 w 4665472"/>
              <a:gd name="connsiteY3" fmla="*/ 0 h 4584192"/>
            </a:gdLst>
            <a:ahLst/>
            <a:cxnLst>
              <a:cxn ang="0">
                <a:pos x="connsiteX0" y="connsiteY0"/>
              </a:cxn>
              <a:cxn ang="0">
                <a:pos x="connsiteX1" y="connsiteY1"/>
              </a:cxn>
              <a:cxn ang="0">
                <a:pos x="connsiteX2" y="connsiteY2"/>
              </a:cxn>
              <a:cxn ang="0">
                <a:pos x="connsiteX3" y="connsiteY3"/>
              </a:cxn>
            </a:cxnLst>
            <a:rect l="l" t="t" r="r" b="b"/>
            <a:pathLst>
              <a:path w="4665472" h="4584192">
                <a:moveTo>
                  <a:pt x="3519424" y="4584192"/>
                </a:moveTo>
                <a:lnTo>
                  <a:pt x="0" y="4584192"/>
                </a:lnTo>
                <a:lnTo>
                  <a:pt x="0" y="0"/>
                </a:lnTo>
                <a:lnTo>
                  <a:pt x="4665472" y="0"/>
                </a:lnTo>
                <a:close/>
              </a:path>
            </a:pathLst>
          </a:custGeom>
          <a:solidFill>
            <a:srgbClr val="03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 name="Rounded Rectangle 44">
            <a:extLst>
              <a:ext uri="{FF2B5EF4-FFF2-40B4-BE49-F238E27FC236}">
                <a16:creationId xmlns:a16="http://schemas.microsoft.com/office/drawing/2014/main" id="{65166586-5F15-403E-A2B6-8BE9EFE1C4CC}"/>
              </a:ext>
            </a:extLst>
          </p:cNvPr>
          <p:cNvSpPr/>
          <p:nvPr/>
        </p:nvSpPr>
        <p:spPr>
          <a:xfrm>
            <a:off x="755650" y="1372959"/>
            <a:ext cx="5440924" cy="487768"/>
          </a:xfrm>
          <a:prstGeom prst="roundRect">
            <a:avLst>
              <a:gd name="adj" fmla="val 23085"/>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72000" rIns="108000" bIns="72000" rtlCol="0" anchor="ctr">
            <a:spAutoFit/>
          </a:bodyPr>
          <a:lstStyle/>
          <a:p>
            <a:r>
              <a:rPr lang="en-GB" dirty="0">
                <a:solidFill>
                  <a:schemeClr val="tx1"/>
                </a:solidFill>
              </a:rPr>
              <a:t>Fumes from petrol and diesel cars pollute the air. </a:t>
            </a:r>
          </a:p>
        </p:txBody>
      </p:sp>
      <p:pic>
        <p:nvPicPr>
          <p:cNvPr id="3" name="Picture 2">
            <a:extLst>
              <a:ext uri="{FF2B5EF4-FFF2-40B4-BE49-F238E27FC236}">
                <a16:creationId xmlns:a16="http://schemas.microsoft.com/office/drawing/2014/main" id="{2D6C5F92-C4C8-462F-957A-67C400A9A8E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03274" y="1309430"/>
            <a:ext cx="2552713" cy="3796018"/>
          </a:xfrm>
          <a:prstGeom prst="rect">
            <a:avLst/>
          </a:prstGeom>
        </p:spPr>
      </p:pic>
      <p:sp>
        <p:nvSpPr>
          <p:cNvPr id="11" name="Google Shape;60;p4">
            <a:extLst>
              <a:ext uri="{FF2B5EF4-FFF2-40B4-BE49-F238E27FC236}">
                <a16:creationId xmlns:a16="http://schemas.microsoft.com/office/drawing/2014/main" id="{98895646-94DA-4E5B-9E1D-F606D884B083}"/>
              </a:ext>
            </a:extLst>
          </p:cNvPr>
          <p:cNvSpPr/>
          <p:nvPr/>
        </p:nvSpPr>
        <p:spPr>
          <a:xfrm>
            <a:off x="4270560" y="3838186"/>
            <a:ext cx="4283920" cy="2194828"/>
          </a:xfrm>
          <a:prstGeom prst="ellipse">
            <a:avLst/>
          </a:prstGeom>
          <a:solidFill>
            <a:srgbClr val="ACDDFC"/>
          </a:solidFill>
          <a:ln w="38100">
            <a:solidFill>
              <a:schemeClr val="bg1"/>
            </a:solid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Arial"/>
              <a:buNone/>
            </a:pPr>
            <a:r>
              <a:rPr lang="en-GB" sz="1800" b="1" dirty="0">
                <a:solidFill>
                  <a:schemeClr val="dk1"/>
                </a:solidFill>
                <a:ea typeface="Arial"/>
                <a:cs typeface="Arial"/>
                <a:sym typeface="Arial"/>
              </a:rPr>
              <a:t>Did You Know…? </a:t>
            </a:r>
            <a:endParaRPr dirty="0"/>
          </a:p>
          <a:p>
            <a:pPr lvl="0" algn="ctr">
              <a:buClr>
                <a:schemeClr val="dk1"/>
              </a:buClr>
              <a:buSzPts val="1800"/>
            </a:pPr>
            <a:r>
              <a:rPr lang="en-GB" dirty="0">
                <a:solidFill>
                  <a:schemeClr val="dk1"/>
                </a:solidFill>
                <a:ea typeface="Arial"/>
                <a:cs typeface="Arial"/>
                <a:sym typeface="Arial"/>
              </a:rPr>
              <a:t>There are over 10 million children travelling to school every morning in the UK and nearly half of children travelling to school make that journey in a car. </a:t>
            </a:r>
          </a:p>
        </p:txBody>
      </p:sp>
    </p:spTree>
    <p:extLst>
      <p:ext uri="{BB962C8B-B14F-4D97-AF65-F5344CB8AC3E}">
        <p14:creationId xmlns:p14="http://schemas.microsoft.com/office/powerpoint/2010/main" val="2744656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right)">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right)">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right)">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Shape 21">
            <a:extLst>
              <a:ext uri="{FF2B5EF4-FFF2-40B4-BE49-F238E27FC236}">
                <a16:creationId xmlns:a16="http://schemas.microsoft.com/office/drawing/2014/main" id="{92CFFEF4-670E-455B-BFEA-9743932F1D7B}"/>
              </a:ext>
            </a:extLst>
          </p:cNvPr>
          <p:cNvSpPr/>
          <p:nvPr/>
        </p:nvSpPr>
        <p:spPr>
          <a:xfrm>
            <a:off x="539704" y="1508813"/>
            <a:ext cx="4554565" cy="4584192"/>
          </a:xfrm>
          <a:custGeom>
            <a:avLst/>
            <a:gdLst>
              <a:gd name="connsiteX0" fmla="*/ 0 w 4554565"/>
              <a:gd name="connsiteY0" fmla="*/ 0 h 4584192"/>
              <a:gd name="connsiteX1" fmla="*/ 4554565 w 4554565"/>
              <a:gd name="connsiteY1" fmla="*/ 0 h 4584192"/>
              <a:gd name="connsiteX2" fmla="*/ 3408517 w 4554565"/>
              <a:gd name="connsiteY2" fmla="*/ 4584192 h 4584192"/>
              <a:gd name="connsiteX3" fmla="*/ 0 w 4554565"/>
              <a:gd name="connsiteY3" fmla="*/ 4584192 h 4584192"/>
            </a:gdLst>
            <a:ahLst/>
            <a:cxnLst>
              <a:cxn ang="0">
                <a:pos x="connsiteX0" y="connsiteY0"/>
              </a:cxn>
              <a:cxn ang="0">
                <a:pos x="connsiteX1" y="connsiteY1"/>
              </a:cxn>
              <a:cxn ang="0">
                <a:pos x="connsiteX2" y="connsiteY2"/>
              </a:cxn>
              <a:cxn ang="0">
                <a:pos x="connsiteX3" y="connsiteY3"/>
              </a:cxn>
            </a:cxnLst>
            <a:rect l="l" t="t" r="r" b="b"/>
            <a:pathLst>
              <a:path w="4554565" h="4584192">
                <a:moveTo>
                  <a:pt x="0" y="0"/>
                </a:moveTo>
                <a:lnTo>
                  <a:pt x="4554565" y="0"/>
                </a:lnTo>
                <a:lnTo>
                  <a:pt x="3408517" y="4584192"/>
                </a:lnTo>
                <a:lnTo>
                  <a:pt x="0" y="4584192"/>
                </a:lnTo>
                <a:close/>
              </a:path>
            </a:pathLst>
          </a:cu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B6740AE0-094C-44A1-A66F-D8FB628D2043}"/>
              </a:ext>
            </a:extLst>
          </p:cNvPr>
          <p:cNvSpPr/>
          <p:nvPr/>
        </p:nvSpPr>
        <p:spPr>
          <a:xfrm flipH="1" flipV="1">
            <a:off x="3938778" y="1508813"/>
            <a:ext cx="4665472" cy="4584192"/>
          </a:xfrm>
          <a:custGeom>
            <a:avLst/>
            <a:gdLst>
              <a:gd name="connsiteX0" fmla="*/ 3519424 w 4665472"/>
              <a:gd name="connsiteY0" fmla="*/ 4584192 h 4584192"/>
              <a:gd name="connsiteX1" fmla="*/ 0 w 4665472"/>
              <a:gd name="connsiteY1" fmla="*/ 4584192 h 4584192"/>
              <a:gd name="connsiteX2" fmla="*/ 0 w 4665472"/>
              <a:gd name="connsiteY2" fmla="*/ 0 h 4584192"/>
              <a:gd name="connsiteX3" fmla="*/ 4665472 w 4665472"/>
              <a:gd name="connsiteY3" fmla="*/ 0 h 4584192"/>
            </a:gdLst>
            <a:ahLst/>
            <a:cxnLst>
              <a:cxn ang="0">
                <a:pos x="connsiteX0" y="connsiteY0"/>
              </a:cxn>
              <a:cxn ang="0">
                <a:pos x="connsiteX1" y="connsiteY1"/>
              </a:cxn>
              <a:cxn ang="0">
                <a:pos x="connsiteX2" y="connsiteY2"/>
              </a:cxn>
              <a:cxn ang="0">
                <a:pos x="connsiteX3" y="connsiteY3"/>
              </a:cxn>
            </a:cxnLst>
            <a:rect l="l" t="t" r="r" b="b"/>
            <a:pathLst>
              <a:path w="4665472" h="4584192">
                <a:moveTo>
                  <a:pt x="3519424" y="4584192"/>
                </a:moveTo>
                <a:lnTo>
                  <a:pt x="0" y="4584192"/>
                </a:lnTo>
                <a:lnTo>
                  <a:pt x="0" y="0"/>
                </a:lnTo>
                <a:lnTo>
                  <a:pt x="4665472" y="0"/>
                </a:lnTo>
                <a:close/>
              </a:path>
            </a:pathLst>
          </a:custGeom>
          <a:solidFill>
            <a:srgbClr val="03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Rounded Rectangle 24">
            <a:extLst>
              <a:ext uri="{FF2B5EF4-FFF2-40B4-BE49-F238E27FC236}">
                <a16:creationId xmlns:a16="http://schemas.microsoft.com/office/drawing/2014/main" id="{D437596F-9520-4C89-AA1A-4B916A5DF63A}"/>
              </a:ext>
            </a:extLst>
          </p:cNvPr>
          <p:cNvSpPr/>
          <p:nvPr/>
        </p:nvSpPr>
        <p:spPr>
          <a:xfrm>
            <a:off x="1793631" y="2525898"/>
            <a:ext cx="2737629" cy="566933"/>
          </a:xfrm>
          <a:prstGeom prst="roundRect">
            <a:avLst>
              <a:gd name="adj" fmla="val 22002"/>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96000" tIns="108000" rIns="108000" bIns="108000" rtlCol="0" anchor="ctr">
            <a:spAutoFit/>
          </a:bodyPr>
          <a:lstStyle/>
          <a:p>
            <a:r>
              <a:rPr lang="en-GB" dirty="0">
                <a:solidFill>
                  <a:schemeClr val="tx1"/>
                </a:solidFill>
              </a:rPr>
              <a:t>The Magic of Nature</a:t>
            </a:r>
          </a:p>
        </p:txBody>
      </p:sp>
      <p:sp>
        <p:nvSpPr>
          <p:cNvPr id="13" name="Rounded Rectangle 25">
            <a:extLst>
              <a:ext uri="{FF2B5EF4-FFF2-40B4-BE49-F238E27FC236}">
                <a16:creationId xmlns:a16="http://schemas.microsoft.com/office/drawing/2014/main" id="{D86DC590-E6CF-40AE-BFE8-032710DB992B}"/>
              </a:ext>
            </a:extLst>
          </p:cNvPr>
          <p:cNvSpPr/>
          <p:nvPr/>
        </p:nvSpPr>
        <p:spPr>
          <a:xfrm>
            <a:off x="711635" y="3765164"/>
            <a:ext cx="3090954" cy="566933"/>
          </a:xfrm>
          <a:prstGeom prst="roundRect">
            <a:avLst>
              <a:gd name="adj" fmla="val 22002"/>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324000" bIns="108000" rtlCol="0" anchor="ctr">
            <a:spAutoFit/>
          </a:bodyPr>
          <a:lstStyle/>
          <a:p>
            <a:r>
              <a:rPr lang="en-GB" dirty="0">
                <a:solidFill>
                  <a:schemeClr val="tx1"/>
                </a:solidFill>
              </a:rPr>
              <a:t>The Magic of Movement</a:t>
            </a:r>
          </a:p>
        </p:txBody>
      </p:sp>
      <p:grpSp>
        <p:nvGrpSpPr>
          <p:cNvPr id="14" name="Group 13">
            <a:extLst>
              <a:ext uri="{FF2B5EF4-FFF2-40B4-BE49-F238E27FC236}">
                <a16:creationId xmlns:a16="http://schemas.microsoft.com/office/drawing/2014/main" id="{63EE3A1B-E4DC-4CF2-BA44-F385C3332D8E}"/>
              </a:ext>
            </a:extLst>
          </p:cNvPr>
          <p:cNvGrpSpPr/>
          <p:nvPr/>
        </p:nvGrpSpPr>
        <p:grpSpPr>
          <a:xfrm>
            <a:off x="3382892" y="3346525"/>
            <a:ext cx="1315175" cy="1315175"/>
            <a:chOff x="730680" y="1713899"/>
            <a:chExt cx="1315175" cy="1315175"/>
          </a:xfrm>
        </p:grpSpPr>
        <p:sp>
          <p:nvSpPr>
            <p:cNvPr id="15" name="Oval 14">
              <a:extLst>
                <a:ext uri="{FF2B5EF4-FFF2-40B4-BE49-F238E27FC236}">
                  <a16:creationId xmlns:a16="http://schemas.microsoft.com/office/drawing/2014/main" id="{5B2796BE-6E37-4020-9F4E-0F037BD132FC}"/>
                </a:ext>
              </a:extLst>
            </p:cNvPr>
            <p:cNvSpPr/>
            <p:nvPr/>
          </p:nvSpPr>
          <p:spPr>
            <a:xfrm>
              <a:off x="730680" y="1713899"/>
              <a:ext cx="1315175" cy="131517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9B2186CB-A47D-48C0-930D-CFE8380D214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374" t="-7501" r="15672" b="42645"/>
            <a:stretch/>
          </p:blipFill>
          <p:spPr>
            <a:xfrm>
              <a:off x="815530" y="1798982"/>
              <a:ext cx="1145477" cy="1145011"/>
            </a:xfrm>
            <a:prstGeom prst="ellipse">
              <a:avLst/>
            </a:prstGeom>
            <a:ln w="38100">
              <a:solidFill>
                <a:srgbClr val="26B7BC"/>
              </a:solidFill>
            </a:ln>
          </p:spPr>
        </p:pic>
      </p:grpSp>
      <p:sp>
        <p:nvSpPr>
          <p:cNvPr id="18" name="Rounded Rectangle 27">
            <a:extLst>
              <a:ext uri="{FF2B5EF4-FFF2-40B4-BE49-F238E27FC236}">
                <a16:creationId xmlns:a16="http://schemas.microsoft.com/office/drawing/2014/main" id="{6B06AC7E-B491-4535-B89A-5E153129F296}"/>
              </a:ext>
            </a:extLst>
          </p:cNvPr>
          <p:cNvSpPr/>
          <p:nvPr/>
        </p:nvSpPr>
        <p:spPr>
          <a:xfrm>
            <a:off x="5697051" y="2761679"/>
            <a:ext cx="2092018" cy="884115"/>
          </a:xfrm>
          <a:prstGeom prst="roundRect">
            <a:avLst>
              <a:gd name="adj" fmla="val 22002"/>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r>
              <a:rPr lang="en-GB" dirty="0">
                <a:solidFill>
                  <a:schemeClr val="tx1"/>
                </a:solidFill>
              </a:rPr>
              <a:t>The Magic of Friendship</a:t>
            </a:r>
          </a:p>
        </p:txBody>
      </p:sp>
      <p:grpSp>
        <p:nvGrpSpPr>
          <p:cNvPr id="19" name="Group 18">
            <a:extLst>
              <a:ext uri="{FF2B5EF4-FFF2-40B4-BE49-F238E27FC236}">
                <a16:creationId xmlns:a16="http://schemas.microsoft.com/office/drawing/2014/main" id="{CEF2F87E-7EB3-4679-BC3F-A310006A0C95}"/>
              </a:ext>
            </a:extLst>
          </p:cNvPr>
          <p:cNvGrpSpPr/>
          <p:nvPr/>
        </p:nvGrpSpPr>
        <p:grpSpPr>
          <a:xfrm>
            <a:off x="4867619" y="2573914"/>
            <a:ext cx="1315175" cy="1315175"/>
            <a:chOff x="730680" y="1713899"/>
            <a:chExt cx="1315175" cy="1315175"/>
          </a:xfrm>
        </p:grpSpPr>
        <p:sp>
          <p:nvSpPr>
            <p:cNvPr id="20" name="Oval 19">
              <a:extLst>
                <a:ext uri="{FF2B5EF4-FFF2-40B4-BE49-F238E27FC236}">
                  <a16:creationId xmlns:a16="http://schemas.microsoft.com/office/drawing/2014/main" id="{CBBB0665-5F3D-4D46-9D09-E4A261885F67}"/>
                </a:ext>
              </a:extLst>
            </p:cNvPr>
            <p:cNvSpPr/>
            <p:nvPr/>
          </p:nvSpPr>
          <p:spPr>
            <a:xfrm>
              <a:off x="730680" y="1713899"/>
              <a:ext cx="1315175" cy="131517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9450131E-5FD7-4B8B-B386-C1AF2363B02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2265" t="3796" r="5039" b="25426"/>
            <a:stretch/>
          </p:blipFill>
          <p:spPr>
            <a:xfrm>
              <a:off x="815530" y="1798982"/>
              <a:ext cx="1145477" cy="1145011"/>
            </a:xfrm>
            <a:prstGeom prst="ellipse">
              <a:avLst/>
            </a:prstGeom>
            <a:ln w="38100">
              <a:solidFill>
                <a:srgbClr val="FFE103"/>
              </a:solidFill>
            </a:ln>
          </p:spPr>
        </p:pic>
      </p:grpSp>
      <p:sp>
        <p:nvSpPr>
          <p:cNvPr id="24" name="Rounded Rectangle 28">
            <a:extLst>
              <a:ext uri="{FF2B5EF4-FFF2-40B4-BE49-F238E27FC236}">
                <a16:creationId xmlns:a16="http://schemas.microsoft.com/office/drawing/2014/main" id="{64001F18-4292-476B-8749-5D2A5F81BB82}"/>
              </a:ext>
            </a:extLst>
          </p:cNvPr>
          <p:cNvSpPr/>
          <p:nvPr/>
        </p:nvSpPr>
        <p:spPr>
          <a:xfrm>
            <a:off x="5243343" y="4346305"/>
            <a:ext cx="2743690" cy="884115"/>
          </a:xfrm>
          <a:prstGeom prst="roundRect">
            <a:avLst>
              <a:gd name="adj" fmla="val 22002"/>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The Magic of Community</a:t>
            </a:r>
          </a:p>
        </p:txBody>
      </p:sp>
      <p:grpSp>
        <p:nvGrpSpPr>
          <p:cNvPr id="25" name="Group 24">
            <a:extLst>
              <a:ext uri="{FF2B5EF4-FFF2-40B4-BE49-F238E27FC236}">
                <a16:creationId xmlns:a16="http://schemas.microsoft.com/office/drawing/2014/main" id="{E846F4FE-C509-4A3B-8F65-7A28B5310E16}"/>
              </a:ext>
            </a:extLst>
          </p:cNvPr>
          <p:cNvGrpSpPr/>
          <p:nvPr/>
        </p:nvGrpSpPr>
        <p:grpSpPr>
          <a:xfrm>
            <a:off x="6979039" y="4118546"/>
            <a:ext cx="1315175" cy="1315175"/>
            <a:chOff x="730680" y="1713899"/>
            <a:chExt cx="1315175" cy="1315175"/>
          </a:xfrm>
        </p:grpSpPr>
        <p:sp>
          <p:nvSpPr>
            <p:cNvPr id="26" name="Oval 25">
              <a:extLst>
                <a:ext uri="{FF2B5EF4-FFF2-40B4-BE49-F238E27FC236}">
                  <a16:creationId xmlns:a16="http://schemas.microsoft.com/office/drawing/2014/main" id="{758C2319-B8A9-4276-AD71-1C714B210802}"/>
                </a:ext>
              </a:extLst>
            </p:cNvPr>
            <p:cNvSpPr/>
            <p:nvPr/>
          </p:nvSpPr>
          <p:spPr>
            <a:xfrm>
              <a:off x="730680" y="1713899"/>
              <a:ext cx="1315175" cy="131517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a:extLst>
                <a:ext uri="{FF2B5EF4-FFF2-40B4-BE49-F238E27FC236}">
                  <a16:creationId xmlns:a16="http://schemas.microsoft.com/office/drawing/2014/main" id="{E136246D-6117-48FC-AE41-130604E9A30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2829" t="65" r="9365" b="41605"/>
            <a:stretch/>
          </p:blipFill>
          <p:spPr>
            <a:xfrm>
              <a:off x="815530" y="1798982"/>
              <a:ext cx="1145477" cy="1145011"/>
            </a:xfrm>
            <a:prstGeom prst="ellipse">
              <a:avLst/>
            </a:prstGeom>
            <a:ln w="38100">
              <a:solidFill>
                <a:srgbClr val="019640"/>
              </a:solidFill>
            </a:ln>
          </p:spPr>
        </p:pic>
      </p:grpSp>
      <p:sp>
        <p:nvSpPr>
          <p:cNvPr id="28" name="Rounded Rectangle 26">
            <a:extLst>
              <a:ext uri="{FF2B5EF4-FFF2-40B4-BE49-F238E27FC236}">
                <a16:creationId xmlns:a16="http://schemas.microsoft.com/office/drawing/2014/main" id="{CF711005-43DB-4ABF-9FD7-E5FC452F50B3}"/>
              </a:ext>
            </a:extLst>
          </p:cNvPr>
          <p:cNvSpPr/>
          <p:nvPr/>
        </p:nvSpPr>
        <p:spPr>
          <a:xfrm>
            <a:off x="1823501" y="5010960"/>
            <a:ext cx="2874566" cy="566933"/>
          </a:xfrm>
          <a:prstGeom prst="roundRect">
            <a:avLst>
              <a:gd name="adj" fmla="val 22002"/>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288000" tIns="108000" rIns="108000" bIns="108000" rtlCol="0" anchor="ctr">
            <a:spAutoFit/>
          </a:bodyPr>
          <a:lstStyle/>
          <a:p>
            <a:r>
              <a:rPr lang="en-GB" dirty="0">
                <a:solidFill>
                  <a:schemeClr val="tx1"/>
                </a:solidFill>
              </a:rPr>
              <a:t>The Magic of Happiness</a:t>
            </a:r>
          </a:p>
        </p:txBody>
      </p:sp>
      <p:grpSp>
        <p:nvGrpSpPr>
          <p:cNvPr id="29" name="Group 28">
            <a:extLst>
              <a:ext uri="{FF2B5EF4-FFF2-40B4-BE49-F238E27FC236}">
                <a16:creationId xmlns:a16="http://schemas.microsoft.com/office/drawing/2014/main" id="{BDCE269B-838D-46DB-82F6-46EA27C34A33}"/>
              </a:ext>
            </a:extLst>
          </p:cNvPr>
          <p:cNvGrpSpPr/>
          <p:nvPr/>
        </p:nvGrpSpPr>
        <p:grpSpPr>
          <a:xfrm>
            <a:off x="767778" y="4578944"/>
            <a:ext cx="1315175" cy="1315175"/>
            <a:chOff x="730680" y="1713899"/>
            <a:chExt cx="1315175" cy="1315175"/>
          </a:xfrm>
        </p:grpSpPr>
        <p:sp>
          <p:nvSpPr>
            <p:cNvPr id="30" name="Oval 29">
              <a:extLst>
                <a:ext uri="{FF2B5EF4-FFF2-40B4-BE49-F238E27FC236}">
                  <a16:creationId xmlns:a16="http://schemas.microsoft.com/office/drawing/2014/main" id="{4C6D04D2-4960-4BF3-81CC-FA590C77DD66}"/>
                </a:ext>
              </a:extLst>
            </p:cNvPr>
            <p:cNvSpPr/>
            <p:nvPr/>
          </p:nvSpPr>
          <p:spPr>
            <a:xfrm>
              <a:off x="730680" y="1713899"/>
              <a:ext cx="1315175" cy="131517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Picture 30">
              <a:extLst>
                <a:ext uri="{FF2B5EF4-FFF2-40B4-BE49-F238E27FC236}">
                  <a16:creationId xmlns:a16="http://schemas.microsoft.com/office/drawing/2014/main" id="{F47CFA54-7837-4133-AFF1-B494CC208F1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6996" t="-1151" r="30261" b="64636"/>
            <a:stretch/>
          </p:blipFill>
          <p:spPr>
            <a:xfrm>
              <a:off x="815530" y="1798982"/>
              <a:ext cx="1145477" cy="1145011"/>
            </a:xfrm>
            <a:prstGeom prst="ellipse">
              <a:avLst/>
            </a:prstGeom>
            <a:ln w="38100">
              <a:solidFill>
                <a:srgbClr val="EA516C"/>
              </a:solidFill>
            </a:ln>
          </p:spPr>
        </p:pic>
      </p:grpSp>
      <p:sp>
        <p:nvSpPr>
          <p:cNvPr id="32" name="Rounded Rectangle 29">
            <a:hlinkClick r:id="rId6"/>
            <a:extLst>
              <a:ext uri="{FF2B5EF4-FFF2-40B4-BE49-F238E27FC236}">
                <a16:creationId xmlns:a16="http://schemas.microsoft.com/office/drawing/2014/main" id="{63A8482F-AD8A-4B9A-ABDD-0335B6C48DCB}"/>
              </a:ext>
            </a:extLst>
          </p:cNvPr>
          <p:cNvSpPr/>
          <p:nvPr/>
        </p:nvSpPr>
        <p:spPr>
          <a:xfrm>
            <a:off x="788546" y="5975476"/>
            <a:ext cx="7591482" cy="566933"/>
          </a:xfrm>
          <a:prstGeom prst="roundRect">
            <a:avLst>
              <a:gd name="adj" fmla="val 22002"/>
            </a:avLst>
          </a:prstGeom>
          <a:solidFill>
            <a:srgbClr val="ACDDFC"/>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solidFill>
              </a:rPr>
              <a:t>For more information, check out the living streets website.</a:t>
            </a:r>
          </a:p>
        </p:txBody>
      </p:sp>
      <p:sp>
        <p:nvSpPr>
          <p:cNvPr id="33" name="Rounded Rectangle 10">
            <a:extLst>
              <a:ext uri="{FF2B5EF4-FFF2-40B4-BE49-F238E27FC236}">
                <a16:creationId xmlns:a16="http://schemas.microsoft.com/office/drawing/2014/main" id="{8C7807FD-1DF8-40BB-A698-B8629343040F}"/>
              </a:ext>
            </a:extLst>
          </p:cNvPr>
          <p:cNvSpPr/>
          <p:nvPr/>
        </p:nvSpPr>
        <p:spPr>
          <a:xfrm>
            <a:off x="747328" y="1095942"/>
            <a:ext cx="7632700" cy="1122002"/>
          </a:xfrm>
          <a:prstGeom prst="roundRect">
            <a:avLst>
              <a:gd name="adj" fmla="val 22002"/>
            </a:avLst>
          </a:prstGeom>
          <a:solidFill>
            <a:srgbClr val="FFFF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sz="1650" dirty="0">
                <a:solidFill>
                  <a:schemeClr val="tx1"/>
                </a:solidFill>
              </a:rPr>
              <a:t>This year, walk to school week has the theme of ‘The Magic of Walking’. This theme encourages everyone to travel actively to school every day of the week and appreciate the different kinds of magic they can spot along the way.</a:t>
            </a:r>
          </a:p>
        </p:txBody>
      </p:sp>
      <p:grpSp>
        <p:nvGrpSpPr>
          <p:cNvPr id="10" name="Group 9">
            <a:extLst>
              <a:ext uri="{FF2B5EF4-FFF2-40B4-BE49-F238E27FC236}">
                <a16:creationId xmlns:a16="http://schemas.microsoft.com/office/drawing/2014/main" id="{EA95AA00-8662-423A-8C53-08FF06E133C3}"/>
              </a:ext>
            </a:extLst>
          </p:cNvPr>
          <p:cNvGrpSpPr/>
          <p:nvPr/>
        </p:nvGrpSpPr>
        <p:grpSpPr>
          <a:xfrm>
            <a:off x="818676" y="2098694"/>
            <a:ext cx="1315175" cy="1315175"/>
            <a:chOff x="730680" y="1713899"/>
            <a:chExt cx="1315175" cy="1315175"/>
          </a:xfrm>
        </p:grpSpPr>
        <p:sp>
          <p:nvSpPr>
            <p:cNvPr id="11" name="Oval 10">
              <a:extLst>
                <a:ext uri="{FF2B5EF4-FFF2-40B4-BE49-F238E27FC236}">
                  <a16:creationId xmlns:a16="http://schemas.microsoft.com/office/drawing/2014/main" id="{A684A237-1E1F-42F9-B9F8-E67EB2731830}"/>
                </a:ext>
              </a:extLst>
            </p:cNvPr>
            <p:cNvSpPr/>
            <p:nvPr/>
          </p:nvSpPr>
          <p:spPr>
            <a:xfrm>
              <a:off x="730680" y="1713899"/>
              <a:ext cx="1315175" cy="131517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690BB113-8EF4-4595-914E-A89BCBCB7FF7}"/>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6735" t="-632" r="17672" b="50303"/>
            <a:stretch/>
          </p:blipFill>
          <p:spPr>
            <a:xfrm>
              <a:off x="815530" y="1798982"/>
              <a:ext cx="1145477" cy="1145011"/>
            </a:xfrm>
            <a:prstGeom prst="ellipse">
              <a:avLst/>
            </a:prstGeom>
            <a:ln w="38100">
              <a:solidFill>
                <a:srgbClr val="00407C"/>
              </a:solidFill>
            </a:ln>
          </p:spPr>
        </p:pic>
      </p:grpSp>
      <p:sp>
        <p:nvSpPr>
          <p:cNvPr id="21" name="Title 20"/>
          <p:cNvSpPr>
            <a:spLocks noGrp="1"/>
          </p:cNvSpPr>
          <p:nvPr>
            <p:ph type="title"/>
          </p:nvPr>
        </p:nvSpPr>
        <p:spPr>
          <a:xfrm>
            <a:off x="457198" y="432003"/>
            <a:ext cx="8220075" cy="994306"/>
          </a:xfrm>
        </p:spPr>
        <p:txBody>
          <a:bodyPr/>
          <a:lstStyle/>
          <a:p>
            <a:r>
              <a:rPr lang="en-GB" sz="3600" dirty="0">
                <a:solidFill>
                  <a:srgbClr val="00649C"/>
                </a:solidFill>
                <a:latin typeface="+mn-lt"/>
              </a:rPr>
              <a:t>The Magic of Walking</a:t>
            </a:r>
          </a:p>
        </p:txBody>
      </p:sp>
    </p:spTree>
    <p:extLst>
      <p:ext uri="{BB962C8B-B14F-4D97-AF65-F5344CB8AC3E}">
        <p14:creationId xmlns:p14="http://schemas.microsoft.com/office/powerpoint/2010/main" val="1420688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par>
                                <p:cTn id="12" presetID="22" presetClass="entr" presetSubtype="8" fill="hold" grpId="0" nodeType="withEffect">
                                  <p:stCondLst>
                                    <p:cond delay="500"/>
                                  </p:stCondLst>
                                  <p:childTnLst>
                                    <p:set>
                                      <p:cBhvr>
                                        <p:cTn id="13" dur="1" fill="hold">
                                          <p:stCondLst>
                                            <p:cond delay="0"/>
                                          </p:stCondLst>
                                        </p:cTn>
                                        <p:tgtEl>
                                          <p:spTgt spid="9"/>
                                        </p:tgtEl>
                                        <p:attrNameLst>
                                          <p:attrName>style.visibility</p:attrName>
                                        </p:attrNameLst>
                                      </p:cBhvr>
                                      <p:to>
                                        <p:strVal val="visible"/>
                                      </p:to>
                                    </p:set>
                                    <p:animEffect transition="in" filter="wipe(left)">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22" presetClass="entr" presetSubtype="2" fill="hold" grpId="0" nodeType="withEffect">
                                  <p:stCondLst>
                                    <p:cond delay="500"/>
                                  </p:stCondLst>
                                  <p:childTnLst>
                                    <p:set>
                                      <p:cBhvr>
                                        <p:cTn id="21" dur="1" fill="hold">
                                          <p:stCondLst>
                                            <p:cond delay="0"/>
                                          </p:stCondLst>
                                        </p:cTn>
                                        <p:tgtEl>
                                          <p:spTgt spid="13"/>
                                        </p:tgtEl>
                                        <p:attrNameLst>
                                          <p:attrName>style.visibility</p:attrName>
                                        </p:attrNameLst>
                                      </p:cBhvr>
                                      <p:to>
                                        <p:strVal val="visible"/>
                                      </p:to>
                                    </p:set>
                                    <p:animEffect transition="in" filter="wipe(right)">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8"/>
                                        </p:tgtEl>
                                        <p:attrNameLst>
                                          <p:attrName>style.visibility</p:attrName>
                                        </p:attrNameLst>
                                      </p:cBhvr>
                                      <p:to>
                                        <p:strVal val="visible"/>
                                      </p:to>
                                    </p:set>
                                    <p:animEffect transition="in" filter="wipe(left)">
                                      <p:cBhvr>
                                        <p:cTn id="30" dur="500"/>
                                        <p:tgtEl>
                                          <p:spTgt spid="28"/>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22" presetClass="entr" presetSubtype="8" fill="hold" grpId="0" nodeType="withEffect">
                                  <p:stCondLst>
                                    <p:cond delay="500"/>
                                  </p:stCondLst>
                                  <p:childTnLst>
                                    <p:set>
                                      <p:cBhvr>
                                        <p:cTn id="37" dur="1" fill="hold">
                                          <p:stCondLst>
                                            <p:cond delay="0"/>
                                          </p:stCondLst>
                                        </p:cTn>
                                        <p:tgtEl>
                                          <p:spTgt spid="18"/>
                                        </p:tgtEl>
                                        <p:attrNameLst>
                                          <p:attrName>style.visibility</p:attrName>
                                        </p:attrNameLst>
                                      </p:cBhvr>
                                      <p:to>
                                        <p:strVal val="visible"/>
                                      </p:to>
                                    </p:set>
                                    <p:animEffect transition="in" filter="wipe(left)">
                                      <p:cBhvr>
                                        <p:cTn id="38" dur="500"/>
                                        <p:tgtEl>
                                          <p:spTgt spid="18"/>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par>
                                <p:cTn id="44" presetID="22" presetClass="entr" presetSubtype="2" fill="hold" grpId="0" nodeType="withEffect">
                                  <p:stCondLst>
                                    <p:cond delay="500"/>
                                  </p:stCondLst>
                                  <p:childTnLst>
                                    <p:set>
                                      <p:cBhvr>
                                        <p:cTn id="45" dur="1" fill="hold">
                                          <p:stCondLst>
                                            <p:cond delay="0"/>
                                          </p:stCondLst>
                                        </p:cTn>
                                        <p:tgtEl>
                                          <p:spTgt spid="24"/>
                                        </p:tgtEl>
                                        <p:attrNameLst>
                                          <p:attrName>style.visibility</p:attrName>
                                        </p:attrNameLst>
                                      </p:cBhvr>
                                      <p:to>
                                        <p:strVal val="visible"/>
                                      </p:to>
                                    </p:set>
                                    <p:animEffect transition="in" filter="wipe(right)">
                                      <p:cBhvr>
                                        <p:cTn id="46" dur="500"/>
                                        <p:tgtEl>
                                          <p:spTgt spid="24"/>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fade">
                                      <p:cBhvr>
                                        <p:cTn id="5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animBg="1"/>
      <p:bldP spid="18" grpId="0" animBg="1"/>
      <p:bldP spid="24" grpId="0" animBg="1"/>
      <p:bldP spid="28" grpId="0" animBg="1"/>
      <p:bldP spid="32" grpId="0" animBg="1"/>
      <p:bldP spid="3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rgbClr val="00649C"/>
                </a:solidFill>
                <a:latin typeface="+mn-lt"/>
              </a:rPr>
              <a:t>Why Should I walk to School?</a:t>
            </a:r>
          </a:p>
        </p:txBody>
      </p:sp>
      <p:sp>
        <p:nvSpPr>
          <p:cNvPr id="22" name="Freeform: Shape 21">
            <a:extLst>
              <a:ext uri="{FF2B5EF4-FFF2-40B4-BE49-F238E27FC236}">
                <a16:creationId xmlns:a16="http://schemas.microsoft.com/office/drawing/2014/main" id="{92CFFEF4-670E-455B-BFEA-9743932F1D7B}"/>
              </a:ext>
            </a:extLst>
          </p:cNvPr>
          <p:cNvSpPr/>
          <p:nvPr/>
        </p:nvSpPr>
        <p:spPr>
          <a:xfrm>
            <a:off x="539704" y="1508813"/>
            <a:ext cx="4554565" cy="4584192"/>
          </a:xfrm>
          <a:custGeom>
            <a:avLst/>
            <a:gdLst>
              <a:gd name="connsiteX0" fmla="*/ 0 w 4554565"/>
              <a:gd name="connsiteY0" fmla="*/ 0 h 4584192"/>
              <a:gd name="connsiteX1" fmla="*/ 4554565 w 4554565"/>
              <a:gd name="connsiteY1" fmla="*/ 0 h 4584192"/>
              <a:gd name="connsiteX2" fmla="*/ 3408517 w 4554565"/>
              <a:gd name="connsiteY2" fmla="*/ 4584192 h 4584192"/>
              <a:gd name="connsiteX3" fmla="*/ 0 w 4554565"/>
              <a:gd name="connsiteY3" fmla="*/ 4584192 h 4584192"/>
            </a:gdLst>
            <a:ahLst/>
            <a:cxnLst>
              <a:cxn ang="0">
                <a:pos x="connsiteX0" y="connsiteY0"/>
              </a:cxn>
              <a:cxn ang="0">
                <a:pos x="connsiteX1" y="connsiteY1"/>
              </a:cxn>
              <a:cxn ang="0">
                <a:pos x="connsiteX2" y="connsiteY2"/>
              </a:cxn>
              <a:cxn ang="0">
                <a:pos x="connsiteX3" y="connsiteY3"/>
              </a:cxn>
            </a:cxnLst>
            <a:rect l="l" t="t" r="r" b="b"/>
            <a:pathLst>
              <a:path w="4554565" h="4584192">
                <a:moveTo>
                  <a:pt x="0" y="0"/>
                </a:moveTo>
                <a:lnTo>
                  <a:pt x="4554565" y="0"/>
                </a:lnTo>
                <a:lnTo>
                  <a:pt x="3408517" y="4584192"/>
                </a:lnTo>
                <a:lnTo>
                  <a:pt x="0" y="4584192"/>
                </a:lnTo>
                <a:close/>
              </a:path>
            </a:pathLst>
          </a:cu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B6740AE0-094C-44A1-A66F-D8FB628D2043}"/>
              </a:ext>
            </a:extLst>
          </p:cNvPr>
          <p:cNvSpPr/>
          <p:nvPr/>
        </p:nvSpPr>
        <p:spPr>
          <a:xfrm flipH="1" flipV="1">
            <a:off x="3938778" y="1508813"/>
            <a:ext cx="4665472" cy="4584192"/>
          </a:xfrm>
          <a:custGeom>
            <a:avLst/>
            <a:gdLst>
              <a:gd name="connsiteX0" fmla="*/ 3519424 w 4665472"/>
              <a:gd name="connsiteY0" fmla="*/ 4584192 h 4584192"/>
              <a:gd name="connsiteX1" fmla="*/ 0 w 4665472"/>
              <a:gd name="connsiteY1" fmla="*/ 4584192 h 4584192"/>
              <a:gd name="connsiteX2" fmla="*/ 0 w 4665472"/>
              <a:gd name="connsiteY2" fmla="*/ 0 h 4584192"/>
              <a:gd name="connsiteX3" fmla="*/ 4665472 w 4665472"/>
              <a:gd name="connsiteY3" fmla="*/ 0 h 4584192"/>
            </a:gdLst>
            <a:ahLst/>
            <a:cxnLst>
              <a:cxn ang="0">
                <a:pos x="connsiteX0" y="connsiteY0"/>
              </a:cxn>
              <a:cxn ang="0">
                <a:pos x="connsiteX1" y="connsiteY1"/>
              </a:cxn>
              <a:cxn ang="0">
                <a:pos x="connsiteX2" y="connsiteY2"/>
              </a:cxn>
              <a:cxn ang="0">
                <a:pos x="connsiteX3" y="connsiteY3"/>
              </a:cxn>
            </a:cxnLst>
            <a:rect l="l" t="t" r="r" b="b"/>
            <a:pathLst>
              <a:path w="4665472" h="4584192">
                <a:moveTo>
                  <a:pt x="3519424" y="4584192"/>
                </a:moveTo>
                <a:lnTo>
                  <a:pt x="0" y="4584192"/>
                </a:lnTo>
                <a:lnTo>
                  <a:pt x="0" y="0"/>
                </a:lnTo>
                <a:lnTo>
                  <a:pt x="4665472" y="0"/>
                </a:lnTo>
                <a:close/>
              </a:path>
            </a:pathLst>
          </a:custGeom>
          <a:solidFill>
            <a:srgbClr val="03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Rounded Rectangle 44">
            <a:extLst>
              <a:ext uri="{FF2B5EF4-FFF2-40B4-BE49-F238E27FC236}">
                <a16:creationId xmlns:a16="http://schemas.microsoft.com/office/drawing/2014/main" id="{04472293-97A2-4663-9D2E-E74349AE9E44}"/>
              </a:ext>
            </a:extLst>
          </p:cNvPr>
          <p:cNvSpPr/>
          <p:nvPr/>
        </p:nvSpPr>
        <p:spPr>
          <a:xfrm>
            <a:off x="2087435" y="2112098"/>
            <a:ext cx="2992077" cy="547779"/>
          </a:xfrm>
          <a:prstGeom prst="wedgeRoundRectCallout">
            <a:avLst>
              <a:gd name="adj1" fmla="val 48608"/>
              <a:gd name="adj2" fmla="val 96789"/>
              <a:gd name="adj3" fmla="val 16667"/>
            </a:avLst>
          </a:prstGeom>
          <a:solidFill>
            <a:srgbClr val="FFFFFF"/>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There are lots of reasons!</a:t>
            </a:r>
          </a:p>
        </p:txBody>
      </p:sp>
      <p:sp>
        <p:nvSpPr>
          <p:cNvPr id="12" name="Rounded Rectangle 44">
            <a:extLst>
              <a:ext uri="{FF2B5EF4-FFF2-40B4-BE49-F238E27FC236}">
                <a16:creationId xmlns:a16="http://schemas.microsoft.com/office/drawing/2014/main" id="{369D8B80-DA8B-4F32-964F-65CC424B86C3}"/>
              </a:ext>
            </a:extLst>
          </p:cNvPr>
          <p:cNvSpPr/>
          <p:nvPr/>
        </p:nvSpPr>
        <p:spPr>
          <a:xfrm>
            <a:off x="1141681" y="2030768"/>
            <a:ext cx="4044867" cy="2080114"/>
          </a:xfrm>
          <a:prstGeom prst="wedgeRoundRectCallout">
            <a:avLst>
              <a:gd name="adj1" fmla="val 73956"/>
              <a:gd name="adj2" fmla="val -27661"/>
              <a:gd name="adj3" fmla="val 16667"/>
            </a:avLst>
          </a:prstGeom>
          <a:solidFill>
            <a:srgbClr val="FFFFFF"/>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By the end of the week, you may:</a:t>
            </a:r>
          </a:p>
          <a:p>
            <a:endParaRPr lang="en-GB" dirty="0">
              <a:solidFill>
                <a:schemeClr val="tx1"/>
              </a:solidFill>
            </a:endParaRPr>
          </a:p>
          <a:p>
            <a:pPr marL="285750" indent="-285750">
              <a:buFont typeface="Arial" panose="020B0604020202020204" pitchFamily="34" charset="0"/>
              <a:buChar char="•"/>
            </a:pPr>
            <a:r>
              <a:rPr lang="en-GB" dirty="0">
                <a:solidFill>
                  <a:schemeClr val="tx1"/>
                </a:solidFill>
              </a:rPr>
              <a:t>be fitter;</a:t>
            </a:r>
          </a:p>
          <a:p>
            <a:pPr marL="285750" indent="-285750">
              <a:buFont typeface="Arial" panose="020B0604020202020204" pitchFamily="34" charset="0"/>
              <a:buChar char="•"/>
            </a:pPr>
            <a:r>
              <a:rPr lang="en-GB" dirty="0">
                <a:solidFill>
                  <a:schemeClr val="tx1"/>
                </a:solidFill>
              </a:rPr>
              <a:t>be more alert;</a:t>
            </a:r>
          </a:p>
          <a:p>
            <a:pPr marL="285750" indent="-285750">
              <a:buFont typeface="Arial" panose="020B0604020202020204" pitchFamily="34" charset="0"/>
              <a:buChar char="•"/>
            </a:pPr>
            <a:r>
              <a:rPr lang="en-GB" dirty="0">
                <a:solidFill>
                  <a:schemeClr val="tx1"/>
                </a:solidFill>
              </a:rPr>
              <a:t>have helped with air pollution;</a:t>
            </a:r>
          </a:p>
          <a:p>
            <a:pPr marL="285750" indent="-285750">
              <a:buFont typeface="Arial" panose="020B0604020202020204" pitchFamily="34" charset="0"/>
              <a:buChar char="•"/>
            </a:pPr>
            <a:r>
              <a:rPr lang="en-GB" dirty="0">
                <a:solidFill>
                  <a:schemeClr val="tx1"/>
                </a:solidFill>
              </a:rPr>
              <a:t>feel better.</a:t>
            </a:r>
          </a:p>
        </p:txBody>
      </p:sp>
      <p:sp>
        <p:nvSpPr>
          <p:cNvPr id="16" name="Rounded Rectangle 44">
            <a:extLst>
              <a:ext uri="{FF2B5EF4-FFF2-40B4-BE49-F238E27FC236}">
                <a16:creationId xmlns:a16="http://schemas.microsoft.com/office/drawing/2014/main" id="{58218435-77A3-4BEF-9BF5-67AB535B9221}"/>
              </a:ext>
            </a:extLst>
          </p:cNvPr>
          <p:cNvSpPr/>
          <p:nvPr/>
        </p:nvSpPr>
        <p:spPr>
          <a:xfrm>
            <a:off x="2182474" y="2690530"/>
            <a:ext cx="3122018" cy="1160713"/>
          </a:xfrm>
          <a:prstGeom prst="wedgeRoundRectCallout">
            <a:avLst>
              <a:gd name="adj1" fmla="val 75333"/>
              <a:gd name="adj2" fmla="val -50665"/>
              <a:gd name="adj3" fmla="val 16667"/>
            </a:avLst>
          </a:prstGeom>
          <a:solidFill>
            <a:srgbClr val="FFFFFF"/>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You will also be helping to make our school area safer for all of us. </a:t>
            </a:r>
          </a:p>
        </p:txBody>
      </p:sp>
      <p:pic>
        <p:nvPicPr>
          <p:cNvPr id="7" name="Picture 6">
            <a:extLst>
              <a:ext uri="{FF2B5EF4-FFF2-40B4-BE49-F238E27FC236}">
                <a16:creationId xmlns:a16="http://schemas.microsoft.com/office/drawing/2014/main" id="{3777A615-E502-C56C-2EB2-9C6EC1FFE9D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60031" y="1508813"/>
            <a:ext cx="2941648" cy="4341303"/>
          </a:xfrm>
          <a:prstGeom prst="rect">
            <a:avLst/>
          </a:prstGeom>
        </p:spPr>
      </p:pic>
    </p:spTree>
    <p:extLst>
      <p:ext uri="{BB962C8B-B14F-4D97-AF65-F5344CB8AC3E}">
        <p14:creationId xmlns:p14="http://schemas.microsoft.com/office/powerpoint/2010/main" val="2417342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par>
                                <p:cTn id="13" presetID="22" presetClass="entr" presetSubtype="2"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right)">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12"/>
                                        </p:tgtEl>
                                      </p:cBhvr>
                                    </p:animEffect>
                                    <p:set>
                                      <p:cBhvr>
                                        <p:cTn id="20" dur="1" fill="hold">
                                          <p:stCondLst>
                                            <p:cond delay="499"/>
                                          </p:stCondLst>
                                        </p:cTn>
                                        <p:tgtEl>
                                          <p:spTgt spid="12"/>
                                        </p:tgtEl>
                                        <p:attrNameLst>
                                          <p:attrName>style.visibility</p:attrName>
                                        </p:attrNameLst>
                                      </p:cBhvr>
                                      <p:to>
                                        <p:strVal val="hidden"/>
                                      </p:to>
                                    </p:set>
                                  </p:childTnLst>
                                </p:cTn>
                              </p:par>
                              <p:par>
                                <p:cTn id="21" presetID="22" presetClass="entr" presetSubtype="2"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right)">
                                      <p:cBhvr>
                                        <p:cTn id="2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12" grpId="0" animBg="1"/>
      <p:bldP spid="12" grpId="1" animBg="1"/>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Shape 21">
            <a:extLst>
              <a:ext uri="{FF2B5EF4-FFF2-40B4-BE49-F238E27FC236}">
                <a16:creationId xmlns:a16="http://schemas.microsoft.com/office/drawing/2014/main" id="{92CFFEF4-670E-455B-BFEA-9743932F1D7B}"/>
              </a:ext>
            </a:extLst>
          </p:cNvPr>
          <p:cNvSpPr/>
          <p:nvPr/>
        </p:nvSpPr>
        <p:spPr>
          <a:xfrm>
            <a:off x="539704" y="1508813"/>
            <a:ext cx="4554565" cy="4584192"/>
          </a:xfrm>
          <a:custGeom>
            <a:avLst/>
            <a:gdLst>
              <a:gd name="connsiteX0" fmla="*/ 0 w 4554565"/>
              <a:gd name="connsiteY0" fmla="*/ 0 h 4584192"/>
              <a:gd name="connsiteX1" fmla="*/ 4554565 w 4554565"/>
              <a:gd name="connsiteY1" fmla="*/ 0 h 4584192"/>
              <a:gd name="connsiteX2" fmla="*/ 3408517 w 4554565"/>
              <a:gd name="connsiteY2" fmla="*/ 4584192 h 4584192"/>
              <a:gd name="connsiteX3" fmla="*/ 0 w 4554565"/>
              <a:gd name="connsiteY3" fmla="*/ 4584192 h 4584192"/>
            </a:gdLst>
            <a:ahLst/>
            <a:cxnLst>
              <a:cxn ang="0">
                <a:pos x="connsiteX0" y="connsiteY0"/>
              </a:cxn>
              <a:cxn ang="0">
                <a:pos x="connsiteX1" y="connsiteY1"/>
              </a:cxn>
              <a:cxn ang="0">
                <a:pos x="connsiteX2" y="connsiteY2"/>
              </a:cxn>
              <a:cxn ang="0">
                <a:pos x="connsiteX3" y="connsiteY3"/>
              </a:cxn>
            </a:cxnLst>
            <a:rect l="l" t="t" r="r" b="b"/>
            <a:pathLst>
              <a:path w="4554565" h="4584192">
                <a:moveTo>
                  <a:pt x="0" y="0"/>
                </a:moveTo>
                <a:lnTo>
                  <a:pt x="4554565" y="0"/>
                </a:lnTo>
                <a:lnTo>
                  <a:pt x="3408517" y="4584192"/>
                </a:lnTo>
                <a:lnTo>
                  <a:pt x="0" y="4584192"/>
                </a:lnTo>
                <a:close/>
              </a:path>
            </a:pathLst>
          </a:cu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B6740AE0-094C-44A1-A66F-D8FB628D2043}"/>
              </a:ext>
            </a:extLst>
          </p:cNvPr>
          <p:cNvSpPr/>
          <p:nvPr/>
        </p:nvSpPr>
        <p:spPr>
          <a:xfrm flipH="1" flipV="1">
            <a:off x="3938778" y="1508813"/>
            <a:ext cx="4665472" cy="4584192"/>
          </a:xfrm>
          <a:custGeom>
            <a:avLst/>
            <a:gdLst>
              <a:gd name="connsiteX0" fmla="*/ 3519424 w 4665472"/>
              <a:gd name="connsiteY0" fmla="*/ 4584192 h 4584192"/>
              <a:gd name="connsiteX1" fmla="*/ 0 w 4665472"/>
              <a:gd name="connsiteY1" fmla="*/ 4584192 h 4584192"/>
              <a:gd name="connsiteX2" fmla="*/ 0 w 4665472"/>
              <a:gd name="connsiteY2" fmla="*/ 0 h 4584192"/>
              <a:gd name="connsiteX3" fmla="*/ 4665472 w 4665472"/>
              <a:gd name="connsiteY3" fmla="*/ 0 h 4584192"/>
            </a:gdLst>
            <a:ahLst/>
            <a:cxnLst>
              <a:cxn ang="0">
                <a:pos x="connsiteX0" y="connsiteY0"/>
              </a:cxn>
              <a:cxn ang="0">
                <a:pos x="connsiteX1" y="connsiteY1"/>
              </a:cxn>
              <a:cxn ang="0">
                <a:pos x="connsiteX2" y="connsiteY2"/>
              </a:cxn>
              <a:cxn ang="0">
                <a:pos x="connsiteX3" y="connsiteY3"/>
              </a:cxn>
            </a:cxnLst>
            <a:rect l="l" t="t" r="r" b="b"/>
            <a:pathLst>
              <a:path w="4665472" h="4584192">
                <a:moveTo>
                  <a:pt x="3519424" y="4584192"/>
                </a:moveTo>
                <a:lnTo>
                  <a:pt x="0" y="4584192"/>
                </a:lnTo>
                <a:lnTo>
                  <a:pt x="0" y="0"/>
                </a:lnTo>
                <a:lnTo>
                  <a:pt x="4665472" y="0"/>
                </a:lnTo>
                <a:close/>
              </a:path>
            </a:pathLst>
          </a:custGeom>
          <a:solidFill>
            <a:srgbClr val="03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Rounded Rectangle 10">
            <a:extLst>
              <a:ext uri="{FF2B5EF4-FFF2-40B4-BE49-F238E27FC236}">
                <a16:creationId xmlns:a16="http://schemas.microsoft.com/office/drawing/2014/main" id="{18A0C746-F033-4C7F-B2A2-14C8A3F6ECD6}"/>
              </a:ext>
            </a:extLst>
          </p:cNvPr>
          <p:cNvSpPr/>
          <p:nvPr/>
        </p:nvSpPr>
        <p:spPr>
          <a:xfrm>
            <a:off x="750885" y="1112688"/>
            <a:ext cx="7632700" cy="1201298"/>
          </a:xfrm>
          <a:prstGeom prst="roundRect">
            <a:avLst>
              <a:gd name="adj" fmla="val 22002"/>
            </a:avLst>
          </a:prstGeom>
          <a:solidFill>
            <a:srgbClr val="FFFF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There are lots of ways you can join in Walk to School Week, even if you don’t normally walk to school. Why not talk to your grown-up about ways you can take part, such as:</a:t>
            </a:r>
          </a:p>
        </p:txBody>
      </p:sp>
      <p:sp>
        <p:nvSpPr>
          <p:cNvPr id="21" name="Title 20"/>
          <p:cNvSpPr>
            <a:spLocks noGrp="1"/>
          </p:cNvSpPr>
          <p:nvPr>
            <p:ph type="title"/>
          </p:nvPr>
        </p:nvSpPr>
        <p:spPr/>
        <p:txBody>
          <a:bodyPr/>
          <a:lstStyle/>
          <a:p>
            <a:r>
              <a:rPr lang="en-GB" sz="3600" dirty="0">
                <a:solidFill>
                  <a:srgbClr val="00649C"/>
                </a:solidFill>
                <a:latin typeface="+mn-lt"/>
              </a:rPr>
              <a:t>Let’s All Walk to School</a:t>
            </a:r>
          </a:p>
        </p:txBody>
      </p:sp>
      <p:grpSp>
        <p:nvGrpSpPr>
          <p:cNvPr id="8" name="Group 7">
            <a:extLst>
              <a:ext uri="{FF2B5EF4-FFF2-40B4-BE49-F238E27FC236}">
                <a16:creationId xmlns:a16="http://schemas.microsoft.com/office/drawing/2014/main" id="{DEB293EF-8C8F-4439-A7B5-9B9F0AEEE944}"/>
              </a:ext>
            </a:extLst>
          </p:cNvPr>
          <p:cNvGrpSpPr/>
          <p:nvPr/>
        </p:nvGrpSpPr>
        <p:grpSpPr>
          <a:xfrm>
            <a:off x="2734810" y="2715020"/>
            <a:ext cx="5653540" cy="3030292"/>
            <a:chOff x="2734810" y="2798910"/>
            <a:chExt cx="5653540" cy="3030292"/>
          </a:xfrm>
        </p:grpSpPr>
        <p:sp>
          <p:nvSpPr>
            <p:cNvPr id="16" name="Rounded Rectangle 44">
              <a:extLst>
                <a:ext uri="{FF2B5EF4-FFF2-40B4-BE49-F238E27FC236}">
                  <a16:creationId xmlns:a16="http://schemas.microsoft.com/office/drawing/2014/main" id="{58218435-77A3-4BEF-9BF5-67AB535B9221}"/>
                </a:ext>
              </a:extLst>
            </p:cNvPr>
            <p:cNvSpPr/>
            <p:nvPr/>
          </p:nvSpPr>
          <p:spPr>
            <a:xfrm>
              <a:off x="2734810" y="2798910"/>
              <a:ext cx="5653540" cy="2815978"/>
            </a:xfrm>
            <a:prstGeom prst="roundRect">
              <a:avLst>
                <a:gd name="adj" fmla="val 7024"/>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4"/>
              <a:r>
                <a:rPr lang="en-GB" b="1" dirty="0">
                  <a:solidFill>
                    <a:schemeClr val="tx1"/>
                  </a:solidFill>
                </a:rPr>
                <a:t>Park and Stride </a:t>
              </a:r>
              <a:r>
                <a:rPr lang="en-GB" dirty="0">
                  <a:solidFill>
                    <a:schemeClr val="tx1"/>
                  </a:solidFill>
                </a:rPr>
                <a:t>- If you live far away from school and usually drive, you could ask your grown-up to park the car a little further away and walk the last bit of the journey. You could get off at an earlier bus or tram stop, too!</a:t>
              </a:r>
            </a:p>
            <a:p>
              <a:endParaRPr lang="en-GB" dirty="0">
                <a:solidFill>
                  <a:schemeClr val="tx1"/>
                </a:solidFill>
              </a:endParaRPr>
            </a:p>
            <a:p>
              <a:endParaRPr lang="en-GB" dirty="0">
                <a:solidFill>
                  <a:schemeClr val="tx1"/>
                </a:solidFill>
              </a:endParaRPr>
            </a:p>
          </p:txBody>
        </p:sp>
        <p:pic>
          <p:nvPicPr>
            <p:cNvPr id="7" name="Picture 6">
              <a:extLst>
                <a:ext uri="{FF2B5EF4-FFF2-40B4-BE49-F238E27FC236}">
                  <a16:creationId xmlns:a16="http://schemas.microsoft.com/office/drawing/2014/main" id="{084E2EB6-8A60-40EC-B3D3-03A33D63E03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53734" y="4893682"/>
              <a:ext cx="1855075" cy="935520"/>
            </a:xfrm>
            <a:prstGeom prst="rect">
              <a:avLst/>
            </a:prstGeom>
          </p:spPr>
        </p:pic>
      </p:grpSp>
      <p:grpSp>
        <p:nvGrpSpPr>
          <p:cNvPr id="23" name="Group 22">
            <a:extLst>
              <a:ext uri="{FF2B5EF4-FFF2-40B4-BE49-F238E27FC236}">
                <a16:creationId xmlns:a16="http://schemas.microsoft.com/office/drawing/2014/main" id="{39BB285C-54BA-4128-9B59-C6F3E8CD6C77}"/>
              </a:ext>
            </a:extLst>
          </p:cNvPr>
          <p:cNvGrpSpPr/>
          <p:nvPr/>
        </p:nvGrpSpPr>
        <p:grpSpPr>
          <a:xfrm>
            <a:off x="2734810" y="2571163"/>
            <a:ext cx="5725352" cy="3521842"/>
            <a:chOff x="2662998" y="2655053"/>
            <a:chExt cx="5725352" cy="3521842"/>
          </a:xfrm>
        </p:grpSpPr>
        <p:sp>
          <p:nvSpPr>
            <p:cNvPr id="24" name="Rounded Rectangle 44">
              <a:extLst>
                <a:ext uri="{FF2B5EF4-FFF2-40B4-BE49-F238E27FC236}">
                  <a16:creationId xmlns:a16="http://schemas.microsoft.com/office/drawing/2014/main" id="{A8A2DC5F-C12E-40A4-8C7D-C05311713954}"/>
                </a:ext>
              </a:extLst>
            </p:cNvPr>
            <p:cNvSpPr/>
            <p:nvPr/>
          </p:nvSpPr>
          <p:spPr>
            <a:xfrm>
              <a:off x="2662998" y="2655053"/>
              <a:ext cx="5725352" cy="3103692"/>
            </a:xfrm>
            <a:prstGeom prst="roundRect">
              <a:avLst>
                <a:gd name="adj" fmla="val 7024"/>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4"/>
              <a:r>
                <a:rPr lang="en-GB" b="1" dirty="0">
                  <a:solidFill>
                    <a:schemeClr val="tx1"/>
                  </a:solidFill>
                </a:rPr>
                <a:t>Walking Bus </a:t>
              </a:r>
              <a:r>
                <a:rPr lang="en-GB" dirty="0">
                  <a:solidFill>
                    <a:schemeClr val="tx1"/>
                  </a:solidFill>
                </a:rPr>
                <a:t>– You could walk from your home with your grown-up, if you don’t already! Or, you could organise a ‘walking </a:t>
              </a:r>
              <a:r>
                <a:rPr lang="en-GB" dirty="0" err="1">
                  <a:solidFill>
                    <a:schemeClr val="tx1"/>
                  </a:solidFill>
                </a:rPr>
                <a:t>bus’</a:t>
              </a:r>
              <a:r>
                <a:rPr lang="en-GB" dirty="0">
                  <a:solidFill>
                    <a:schemeClr val="tx1"/>
                  </a:solidFill>
                </a:rPr>
                <a:t> with your school friends or family. This is where children meet up and walk in a line to school with a few grown-ups.</a:t>
              </a:r>
            </a:p>
            <a:p>
              <a:endParaRPr lang="en-GB" dirty="0">
                <a:solidFill>
                  <a:schemeClr val="tx1"/>
                </a:solidFill>
              </a:endParaRPr>
            </a:p>
            <a:p>
              <a:endParaRPr lang="en-GB" dirty="0">
                <a:solidFill>
                  <a:schemeClr val="tx1"/>
                </a:solidFill>
              </a:endParaRPr>
            </a:p>
          </p:txBody>
        </p:sp>
        <p:pic>
          <p:nvPicPr>
            <p:cNvPr id="25" name="Picture 24">
              <a:extLst>
                <a:ext uri="{FF2B5EF4-FFF2-40B4-BE49-F238E27FC236}">
                  <a16:creationId xmlns:a16="http://schemas.microsoft.com/office/drawing/2014/main" id="{EE04BC51-4B1D-4A9C-8EA7-83D3CFA7915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5637"/>
            <a:stretch/>
          </p:blipFill>
          <p:spPr>
            <a:xfrm>
              <a:off x="6097742" y="4803307"/>
              <a:ext cx="2112608" cy="1373588"/>
            </a:xfrm>
            <a:prstGeom prst="roundRect">
              <a:avLst>
                <a:gd name="adj" fmla="val 37865"/>
              </a:avLst>
            </a:prstGeom>
          </p:spPr>
        </p:pic>
      </p:grpSp>
      <p:grpSp>
        <p:nvGrpSpPr>
          <p:cNvPr id="26" name="Group 25">
            <a:extLst>
              <a:ext uri="{FF2B5EF4-FFF2-40B4-BE49-F238E27FC236}">
                <a16:creationId xmlns:a16="http://schemas.microsoft.com/office/drawing/2014/main" id="{C1020BD5-A523-472F-A5BA-9D7B197100FB}"/>
              </a:ext>
            </a:extLst>
          </p:cNvPr>
          <p:cNvGrpSpPr/>
          <p:nvPr/>
        </p:nvGrpSpPr>
        <p:grpSpPr>
          <a:xfrm>
            <a:off x="2734810" y="2580740"/>
            <a:ext cx="5653539" cy="3521841"/>
            <a:chOff x="2734810" y="2655054"/>
            <a:chExt cx="5653539" cy="3521841"/>
          </a:xfrm>
        </p:grpSpPr>
        <p:sp>
          <p:nvSpPr>
            <p:cNvPr id="27" name="Rounded Rectangle 44">
              <a:extLst>
                <a:ext uri="{FF2B5EF4-FFF2-40B4-BE49-F238E27FC236}">
                  <a16:creationId xmlns:a16="http://schemas.microsoft.com/office/drawing/2014/main" id="{4EB2062F-415A-4A29-B0A8-434753EFAA1A}"/>
                </a:ext>
              </a:extLst>
            </p:cNvPr>
            <p:cNvSpPr/>
            <p:nvPr/>
          </p:nvSpPr>
          <p:spPr>
            <a:xfrm>
              <a:off x="2734810" y="2655054"/>
              <a:ext cx="5653539" cy="3103692"/>
            </a:xfrm>
            <a:prstGeom prst="roundRect">
              <a:avLst>
                <a:gd name="adj" fmla="val 7024"/>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4"/>
              <a:r>
                <a:rPr lang="en-GB" b="1" dirty="0">
                  <a:solidFill>
                    <a:schemeClr val="tx1"/>
                  </a:solidFill>
                </a:rPr>
                <a:t>Cycling </a:t>
              </a:r>
              <a:r>
                <a:rPr lang="en-GB" dirty="0">
                  <a:solidFill>
                    <a:schemeClr val="tx1"/>
                  </a:solidFill>
                </a:rPr>
                <a:t>– You and your grown-up could cycle or scoot to school. Remember your helmets!</a:t>
              </a:r>
            </a:p>
            <a:p>
              <a:pPr lvl="4"/>
              <a:endParaRPr lang="en-GB" b="1" dirty="0">
                <a:solidFill>
                  <a:schemeClr val="tx1"/>
                </a:solidFill>
              </a:endParaRPr>
            </a:p>
            <a:p>
              <a:pPr lvl="4"/>
              <a:endParaRPr lang="en-GB" b="1" dirty="0">
                <a:solidFill>
                  <a:schemeClr val="tx1"/>
                </a:solidFill>
              </a:endParaRPr>
            </a:p>
            <a:p>
              <a:pPr lvl="4"/>
              <a:endParaRPr lang="en-GB" b="1" dirty="0">
                <a:solidFill>
                  <a:schemeClr val="tx1"/>
                </a:solidFill>
              </a:endParaRPr>
            </a:p>
            <a:p>
              <a:pPr lvl="4"/>
              <a:endParaRPr lang="en-GB" b="1" dirty="0">
                <a:solidFill>
                  <a:schemeClr val="tx1"/>
                </a:solidFill>
              </a:endParaRPr>
            </a:p>
            <a:p>
              <a:pPr lvl="4"/>
              <a:endParaRPr lang="en-GB" b="1" dirty="0">
                <a:solidFill>
                  <a:schemeClr val="tx1"/>
                </a:solidFill>
              </a:endParaRPr>
            </a:p>
            <a:p>
              <a:endParaRPr lang="en-GB" dirty="0">
                <a:solidFill>
                  <a:schemeClr val="tx1"/>
                </a:solidFill>
              </a:endParaRPr>
            </a:p>
            <a:p>
              <a:endParaRPr lang="en-GB" dirty="0">
                <a:solidFill>
                  <a:schemeClr val="tx1"/>
                </a:solidFill>
              </a:endParaRPr>
            </a:p>
          </p:txBody>
        </p:sp>
        <p:pic>
          <p:nvPicPr>
            <p:cNvPr id="28" name="Picture 27">
              <a:extLst>
                <a:ext uri="{FF2B5EF4-FFF2-40B4-BE49-F238E27FC236}">
                  <a16:creationId xmlns:a16="http://schemas.microsoft.com/office/drawing/2014/main" id="{E8AFA69E-E49B-4DE1-966D-38037E43B95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5225305" y="3780825"/>
              <a:ext cx="2251211" cy="2396070"/>
            </a:xfrm>
            <a:prstGeom prst="rect">
              <a:avLst/>
            </a:prstGeom>
          </p:spPr>
        </p:pic>
      </p:grpSp>
      <p:grpSp>
        <p:nvGrpSpPr>
          <p:cNvPr id="11" name="Group 10">
            <a:extLst>
              <a:ext uri="{FF2B5EF4-FFF2-40B4-BE49-F238E27FC236}">
                <a16:creationId xmlns:a16="http://schemas.microsoft.com/office/drawing/2014/main" id="{A9F619C8-3B70-42A6-9011-C3C5153AE5BC}"/>
              </a:ext>
            </a:extLst>
          </p:cNvPr>
          <p:cNvGrpSpPr/>
          <p:nvPr/>
        </p:nvGrpSpPr>
        <p:grpSpPr>
          <a:xfrm>
            <a:off x="4171071" y="3058419"/>
            <a:ext cx="4088351" cy="3073415"/>
            <a:chOff x="4171071" y="3058419"/>
            <a:chExt cx="4088351" cy="3073415"/>
          </a:xfrm>
        </p:grpSpPr>
        <p:pic>
          <p:nvPicPr>
            <p:cNvPr id="10" name="Picture 9">
              <a:extLst>
                <a:ext uri="{FF2B5EF4-FFF2-40B4-BE49-F238E27FC236}">
                  <a16:creationId xmlns:a16="http://schemas.microsoft.com/office/drawing/2014/main" id="{06D689BD-5431-44FD-8BC0-94F468B472B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5165595" y="3058419"/>
              <a:ext cx="3093827" cy="2617762"/>
            </a:xfrm>
            <a:prstGeom prst="rect">
              <a:avLst/>
            </a:prstGeom>
          </p:spPr>
        </p:pic>
        <p:sp>
          <p:nvSpPr>
            <p:cNvPr id="29" name="Google Shape;140;p11">
              <a:extLst>
                <a:ext uri="{FF2B5EF4-FFF2-40B4-BE49-F238E27FC236}">
                  <a16:creationId xmlns:a16="http://schemas.microsoft.com/office/drawing/2014/main" id="{1D01747E-1B04-4DDE-88F1-0B5994AA3929}"/>
                </a:ext>
              </a:extLst>
            </p:cNvPr>
            <p:cNvSpPr/>
            <p:nvPr/>
          </p:nvSpPr>
          <p:spPr>
            <a:xfrm>
              <a:off x="4171071" y="4168606"/>
              <a:ext cx="3839445" cy="1963228"/>
            </a:xfrm>
            <a:prstGeom prst="ellipse">
              <a:avLst/>
            </a:prstGeom>
            <a:solidFill>
              <a:srgbClr val="ACDDFC"/>
            </a:solidFill>
            <a:ln w="38100">
              <a:solidFill>
                <a:schemeClr val="bg1"/>
              </a:solid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dirty="0">
                  <a:solidFill>
                    <a:schemeClr val="dk1"/>
                  </a:solidFill>
                  <a:ea typeface="Arial"/>
                  <a:cs typeface="Arial"/>
                  <a:sym typeface="Arial"/>
                </a:rPr>
                <a:t>If you cannot walk to school, you can still become a Walk to School Week Ambassador and earn a badge!</a:t>
              </a:r>
              <a:endParaRPr dirty="0"/>
            </a:p>
          </p:txBody>
        </p:sp>
      </p:grpSp>
      <p:pic>
        <p:nvPicPr>
          <p:cNvPr id="3" name="Picture 2">
            <a:extLst>
              <a:ext uri="{FF2B5EF4-FFF2-40B4-BE49-F238E27FC236}">
                <a16:creationId xmlns:a16="http://schemas.microsoft.com/office/drawing/2014/main" id="{205C0C28-361D-4EFA-83B8-C35855B283C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1303516" y="2413749"/>
            <a:ext cx="2430785" cy="3606506"/>
          </a:xfrm>
          <a:prstGeom prst="rect">
            <a:avLst/>
          </a:prstGeom>
        </p:spPr>
      </p:pic>
    </p:spTree>
    <p:extLst>
      <p:ext uri="{BB962C8B-B14F-4D97-AF65-F5344CB8AC3E}">
        <p14:creationId xmlns:p14="http://schemas.microsoft.com/office/powerpoint/2010/main" val="277185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nodeType="clickEffect">
                                  <p:stCondLst>
                                    <p:cond delay="0"/>
                                  </p:stCondLst>
                                  <p:childTnLst>
                                    <p:animEffect transition="out" filter="fade">
                                      <p:cBhvr>
                                        <p:cTn id="20" dur="500"/>
                                        <p:tgtEl>
                                          <p:spTgt spid="8"/>
                                        </p:tgtEl>
                                      </p:cBhvr>
                                    </p:animEffect>
                                    <p:set>
                                      <p:cBhvr>
                                        <p:cTn id="21" dur="1" fill="hold">
                                          <p:stCondLst>
                                            <p:cond delay="499"/>
                                          </p:stCondLst>
                                        </p:cTn>
                                        <p:tgtEl>
                                          <p:spTgt spid="8"/>
                                        </p:tgtEl>
                                        <p:attrNameLst>
                                          <p:attrName>style.visibility</p:attrName>
                                        </p:attrNameLst>
                                      </p:cBhvr>
                                      <p:to>
                                        <p:strVal val="hidden"/>
                                      </p:to>
                                    </p:set>
                                  </p:childTnLst>
                                </p:cTn>
                              </p:par>
                              <p:par>
                                <p:cTn id="22" presetID="22" presetClass="entr" presetSubtype="8" fill="hold"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left)">
                                      <p:cBhvr>
                                        <p:cTn id="24" dur="500"/>
                                        <p:tgtEl>
                                          <p:spTgt spid="2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nodeType="clickEffect">
                                  <p:stCondLst>
                                    <p:cond delay="0"/>
                                  </p:stCondLst>
                                  <p:childTnLst>
                                    <p:animEffect transition="out" filter="fade">
                                      <p:cBhvr>
                                        <p:cTn id="28" dur="500"/>
                                        <p:tgtEl>
                                          <p:spTgt spid="23"/>
                                        </p:tgtEl>
                                      </p:cBhvr>
                                    </p:animEffect>
                                    <p:set>
                                      <p:cBhvr>
                                        <p:cTn id="29" dur="1" fill="hold">
                                          <p:stCondLst>
                                            <p:cond delay="499"/>
                                          </p:stCondLst>
                                        </p:cTn>
                                        <p:tgtEl>
                                          <p:spTgt spid="23"/>
                                        </p:tgtEl>
                                        <p:attrNameLst>
                                          <p:attrName>style.visibility</p:attrName>
                                        </p:attrNameLst>
                                      </p:cBhvr>
                                      <p:to>
                                        <p:strVal val="hidden"/>
                                      </p:to>
                                    </p:set>
                                  </p:childTnLst>
                                </p:cTn>
                              </p:par>
                              <p:par>
                                <p:cTn id="30" presetID="22" presetClass="entr" presetSubtype="8" fill="hold"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left)">
                                      <p:cBhvr>
                                        <p:cTn id="32" dur="500"/>
                                        <p:tgtEl>
                                          <p:spTgt spid="2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26"/>
                                        </p:tgtEl>
                                      </p:cBhvr>
                                    </p:animEffect>
                                    <p:set>
                                      <p:cBhvr>
                                        <p:cTn id="37" dur="1" fill="hold">
                                          <p:stCondLst>
                                            <p:cond delay="499"/>
                                          </p:stCondLst>
                                        </p:cTn>
                                        <p:tgtEl>
                                          <p:spTgt spid="26"/>
                                        </p:tgtEl>
                                        <p:attrNameLst>
                                          <p:attrName>style.visibility</p:attrName>
                                        </p:attrNameLst>
                                      </p:cBhvr>
                                      <p:to>
                                        <p:strVal val="hidden"/>
                                      </p:to>
                                    </p:set>
                                  </p:childTnLst>
                                </p:cTn>
                              </p:par>
                              <p:par>
                                <p:cTn id="38" presetID="10" presetClass="entr" presetSubtype="0"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Shape 21">
            <a:extLst>
              <a:ext uri="{FF2B5EF4-FFF2-40B4-BE49-F238E27FC236}">
                <a16:creationId xmlns:a16="http://schemas.microsoft.com/office/drawing/2014/main" id="{92CFFEF4-670E-455B-BFEA-9743932F1D7B}"/>
              </a:ext>
            </a:extLst>
          </p:cNvPr>
          <p:cNvSpPr/>
          <p:nvPr/>
        </p:nvSpPr>
        <p:spPr>
          <a:xfrm>
            <a:off x="539704" y="1508813"/>
            <a:ext cx="4554565" cy="4584192"/>
          </a:xfrm>
          <a:custGeom>
            <a:avLst/>
            <a:gdLst>
              <a:gd name="connsiteX0" fmla="*/ 0 w 4554565"/>
              <a:gd name="connsiteY0" fmla="*/ 0 h 4584192"/>
              <a:gd name="connsiteX1" fmla="*/ 4554565 w 4554565"/>
              <a:gd name="connsiteY1" fmla="*/ 0 h 4584192"/>
              <a:gd name="connsiteX2" fmla="*/ 3408517 w 4554565"/>
              <a:gd name="connsiteY2" fmla="*/ 4584192 h 4584192"/>
              <a:gd name="connsiteX3" fmla="*/ 0 w 4554565"/>
              <a:gd name="connsiteY3" fmla="*/ 4584192 h 4584192"/>
            </a:gdLst>
            <a:ahLst/>
            <a:cxnLst>
              <a:cxn ang="0">
                <a:pos x="connsiteX0" y="connsiteY0"/>
              </a:cxn>
              <a:cxn ang="0">
                <a:pos x="connsiteX1" y="connsiteY1"/>
              </a:cxn>
              <a:cxn ang="0">
                <a:pos x="connsiteX2" y="connsiteY2"/>
              </a:cxn>
              <a:cxn ang="0">
                <a:pos x="connsiteX3" y="connsiteY3"/>
              </a:cxn>
            </a:cxnLst>
            <a:rect l="l" t="t" r="r" b="b"/>
            <a:pathLst>
              <a:path w="4554565" h="4584192">
                <a:moveTo>
                  <a:pt x="0" y="0"/>
                </a:moveTo>
                <a:lnTo>
                  <a:pt x="4554565" y="0"/>
                </a:lnTo>
                <a:lnTo>
                  <a:pt x="3408517" y="4584192"/>
                </a:lnTo>
                <a:lnTo>
                  <a:pt x="0" y="4584192"/>
                </a:lnTo>
                <a:close/>
              </a:path>
            </a:pathLst>
          </a:cu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Title 20"/>
          <p:cNvSpPr>
            <a:spLocks noGrp="1"/>
          </p:cNvSpPr>
          <p:nvPr>
            <p:ph type="title"/>
          </p:nvPr>
        </p:nvSpPr>
        <p:spPr/>
        <p:txBody>
          <a:bodyPr/>
          <a:lstStyle/>
          <a:p>
            <a:r>
              <a:rPr lang="en-GB" sz="3600" dirty="0">
                <a:solidFill>
                  <a:srgbClr val="00649C"/>
                </a:solidFill>
                <a:latin typeface="+mn-lt"/>
              </a:rPr>
              <a:t>What Will You Do?</a:t>
            </a:r>
          </a:p>
        </p:txBody>
      </p:sp>
      <p:sp>
        <p:nvSpPr>
          <p:cNvPr id="17" name="Freeform: Shape 16">
            <a:extLst>
              <a:ext uri="{FF2B5EF4-FFF2-40B4-BE49-F238E27FC236}">
                <a16:creationId xmlns:a16="http://schemas.microsoft.com/office/drawing/2014/main" id="{B6740AE0-094C-44A1-A66F-D8FB628D2043}"/>
              </a:ext>
            </a:extLst>
          </p:cNvPr>
          <p:cNvSpPr/>
          <p:nvPr/>
        </p:nvSpPr>
        <p:spPr>
          <a:xfrm flipH="1" flipV="1">
            <a:off x="3938778" y="1508813"/>
            <a:ext cx="4665472" cy="4584192"/>
          </a:xfrm>
          <a:custGeom>
            <a:avLst/>
            <a:gdLst>
              <a:gd name="connsiteX0" fmla="*/ 3519424 w 4665472"/>
              <a:gd name="connsiteY0" fmla="*/ 4584192 h 4584192"/>
              <a:gd name="connsiteX1" fmla="*/ 0 w 4665472"/>
              <a:gd name="connsiteY1" fmla="*/ 4584192 h 4584192"/>
              <a:gd name="connsiteX2" fmla="*/ 0 w 4665472"/>
              <a:gd name="connsiteY2" fmla="*/ 0 h 4584192"/>
              <a:gd name="connsiteX3" fmla="*/ 4665472 w 4665472"/>
              <a:gd name="connsiteY3" fmla="*/ 0 h 4584192"/>
            </a:gdLst>
            <a:ahLst/>
            <a:cxnLst>
              <a:cxn ang="0">
                <a:pos x="connsiteX0" y="connsiteY0"/>
              </a:cxn>
              <a:cxn ang="0">
                <a:pos x="connsiteX1" y="connsiteY1"/>
              </a:cxn>
              <a:cxn ang="0">
                <a:pos x="connsiteX2" y="connsiteY2"/>
              </a:cxn>
              <a:cxn ang="0">
                <a:pos x="connsiteX3" y="connsiteY3"/>
              </a:cxn>
            </a:cxnLst>
            <a:rect l="l" t="t" r="r" b="b"/>
            <a:pathLst>
              <a:path w="4665472" h="4584192">
                <a:moveTo>
                  <a:pt x="3519424" y="4584192"/>
                </a:moveTo>
                <a:lnTo>
                  <a:pt x="0" y="4584192"/>
                </a:lnTo>
                <a:lnTo>
                  <a:pt x="0" y="0"/>
                </a:lnTo>
                <a:lnTo>
                  <a:pt x="4665472" y="0"/>
                </a:lnTo>
                <a:close/>
              </a:path>
            </a:pathLst>
          </a:custGeom>
          <a:solidFill>
            <a:srgbClr val="03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 name="Group 1">
            <a:extLst>
              <a:ext uri="{FF2B5EF4-FFF2-40B4-BE49-F238E27FC236}">
                <a16:creationId xmlns:a16="http://schemas.microsoft.com/office/drawing/2014/main" id="{DD532FBC-505C-4ADF-8EC7-9822483E4200}"/>
              </a:ext>
            </a:extLst>
          </p:cNvPr>
          <p:cNvGrpSpPr/>
          <p:nvPr/>
        </p:nvGrpSpPr>
        <p:grpSpPr>
          <a:xfrm>
            <a:off x="660540" y="1325034"/>
            <a:ext cx="1926943" cy="1803749"/>
            <a:chOff x="539750" y="1567776"/>
            <a:chExt cx="1988343" cy="1861224"/>
          </a:xfrm>
        </p:grpSpPr>
        <p:sp>
          <p:nvSpPr>
            <p:cNvPr id="23" name="Google Shape;148;p12">
              <a:extLst>
                <a:ext uri="{FF2B5EF4-FFF2-40B4-BE49-F238E27FC236}">
                  <a16:creationId xmlns:a16="http://schemas.microsoft.com/office/drawing/2014/main" id="{BB0A4CEB-41F0-4DA1-8048-30E91FE8853A}"/>
                </a:ext>
              </a:extLst>
            </p:cNvPr>
            <p:cNvSpPr/>
            <p:nvPr/>
          </p:nvSpPr>
          <p:spPr>
            <a:xfrm>
              <a:off x="539750" y="1567776"/>
              <a:ext cx="1889754" cy="1803748"/>
            </a:xfrm>
            <a:prstGeom prst="ellipse">
              <a:avLst/>
            </a:prstGeom>
            <a:solidFill>
              <a:schemeClr val="bg1"/>
            </a:solidFill>
            <a:ln w="38100" cap="flat" cmpd="sng">
              <a:solidFill>
                <a:schemeClr val="bg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rial"/>
                <a:ea typeface="Arial"/>
                <a:cs typeface="Arial"/>
                <a:sym typeface="Arial"/>
              </a:endParaRPr>
            </a:p>
          </p:txBody>
        </p:sp>
        <p:sp>
          <p:nvSpPr>
            <p:cNvPr id="20" name="Google Shape;148;p12">
              <a:extLst>
                <a:ext uri="{FF2B5EF4-FFF2-40B4-BE49-F238E27FC236}">
                  <a16:creationId xmlns:a16="http://schemas.microsoft.com/office/drawing/2014/main" id="{09B21879-619C-40FB-94B2-2EC5272247BA}"/>
                </a:ext>
              </a:extLst>
            </p:cNvPr>
            <p:cNvSpPr/>
            <p:nvPr/>
          </p:nvSpPr>
          <p:spPr>
            <a:xfrm>
              <a:off x="638339" y="1625252"/>
              <a:ext cx="1889754" cy="1803748"/>
            </a:xfrm>
            <a:prstGeom prst="ellipse">
              <a:avLst/>
            </a:prstGeom>
            <a:blipFill rotWithShape="1">
              <a:blip r:embed="rId2">
                <a:alphaModFix/>
              </a:blip>
              <a:stretch>
                <a:fillRect l="6422" t="12869" r="-18990" b="-100694"/>
              </a:stretch>
            </a:blipFill>
            <a:ln w="38100" cap="flat" cmpd="sng">
              <a:solidFill>
                <a:srgbClr val="00649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rial"/>
                <a:ea typeface="Arial"/>
                <a:cs typeface="Arial"/>
                <a:sym typeface="Arial"/>
              </a:endParaRPr>
            </a:p>
          </p:txBody>
        </p:sp>
      </p:grpSp>
      <p:sp>
        <p:nvSpPr>
          <p:cNvPr id="19" name="Google Shape;147;p12">
            <a:extLst>
              <a:ext uri="{FF2B5EF4-FFF2-40B4-BE49-F238E27FC236}">
                <a16:creationId xmlns:a16="http://schemas.microsoft.com/office/drawing/2014/main" id="{84ACF53E-81BC-48A7-BF19-7CF59703622A}"/>
              </a:ext>
            </a:extLst>
          </p:cNvPr>
          <p:cNvSpPr/>
          <p:nvPr/>
        </p:nvSpPr>
        <p:spPr>
          <a:xfrm>
            <a:off x="2686072" y="1563387"/>
            <a:ext cx="2037597" cy="1244947"/>
          </a:xfrm>
          <a:prstGeom prst="wedgeRoundRectCallout">
            <a:avLst>
              <a:gd name="adj1" fmla="val -81720"/>
              <a:gd name="adj2" fmla="val 15598"/>
              <a:gd name="adj3" fmla="val 16667"/>
            </a:avLst>
          </a:prstGeom>
          <a:solidFill>
            <a:schemeClr val="bg1"/>
          </a:solidFill>
          <a:ln w="28575">
            <a:solidFill>
              <a:srgbClr val="00649C"/>
            </a:solidFill>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1800" dirty="0">
                <a:solidFill>
                  <a:srgbClr val="000000"/>
                </a:solidFill>
                <a:ea typeface="Arial"/>
                <a:cs typeface="Arial"/>
                <a:sym typeface="Arial"/>
              </a:rPr>
              <a:t>I will walk to school with </a:t>
            </a:r>
            <a:r>
              <a:rPr lang="en-GB" sz="1800" dirty="0"/>
              <a:t>an adult</a:t>
            </a:r>
            <a:r>
              <a:rPr lang="en-GB" sz="1800" dirty="0">
                <a:solidFill>
                  <a:srgbClr val="000000"/>
                </a:solidFill>
                <a:ea typeface="Arial"/>
                <a:cs typeface="Arial"/>
                <a:sym typeface="Arial"/>
              </a:rPr>
              <a:t> every day.</a:t>
            </a:r>
            <a:endParaRPr dirty="0"/>
          </a:p>
        </p:txBody>
      </p:sp>
      <p:grpSp>
        <p:nvGrpSpPr>
          <p:cNvPr id="6" name="Group 5">
            <a:extLst>
              <a:ext uri="{FF2B5EF4-FFF2-40B4-BE49-F238E27FC236}">
                <a16:creationId xmlns:a16="http://schemas.microsoft.com/office/drawing/2014/main" id="{DD25EA6B-5627-42D4-A2D4-3C103D290F97}"/>
              </a:ext>
            </a:extLst>
          </p:cNvPr>
          <p:cNvGrpSpPr/>
          <p:nvPr/>
        </p:nvGrpSpPr>
        <p:grpSpPr>
          <a:xfrm>
            <a:off x="6439023" y="4043493"/>
            <a:ext cx="1980766" cy="1865441"/>
            <a:chOff x="6271514" y="3898845"/>
            <a:chExt cx="2024605" cy="1906728"/>
          </a:xfrm>
        </p:grpSpPr>
        <p:sp>
          <p:nvSpPr>
            <p:cNvPr id="24" name="Google Shape;148;p12">
              <a:extLst>
                <a:ext uri="{FF2B5EF4-FFF2-40B4-BE49-F238E27FC236}">
                  <a16:creationId xmlns:a16="http://schemas.microsoft.com/office/drawing/2014/main" id="{FEEEEC52-C870-4FA3-9A58-F16BDBDEDEAA}"/>
                </a:ext>
              </a:extLst>
            </p:cNvPr>
            <p:cNvSpPr/>
            <p:nvPr/>
          </p:nvSpPr>
          <p:spPr>
            <a:xfrm>
              <a:off x="6271514" y="3898845"/>
              <a:ext cx="1889754" cy="1803748"/>
            </a:xfrm>
            <a:prstGeom prst="ellipse">
              <a:avLst/>
            </a:prstGeom>
            <a:solidFill>
              <a:schemeClr val="bg1"/>
            </a:solidFill>
            <a:ln w="38100" cap="flat" cmpd="sng">
              <a:solidFill>
                <a:schemeClr val="bg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rial"/>
                <a:ea typeface="Arial"/>
                <a:cs typeface="Arial"/>
                <a:sym typeface="Arial"/>
              </a:endParaRPr>
            </a:p>
          </p:txBody>
        </p:sp>
        <p:sp>
          <p:nvSpPr>
            <p:cNvPr id="15" name="Google Shape;156;p12">
              <a:extLst>
                <a:ext uri="{FF2B5EF4-FFF2-40B4-BE49-F238E27FC236}">
                  <a16:creationId xmlns:a16="http://schemas.microsoft.com/office/drawing/2014/main" id="{84F052FA-442F-4B97-BBED-EA5F78B20709}"/>
                </a:ext>
              </a:extLst>
            </p:cNvPr>
            <p:cNvSpPr/>
            <p:nvPr/>
          </p:nvSpPr>
          <p:spPr>
            <a:xfrm>
              <a:off x="6406365" y="4001825"/>
              <a:ext cx="1889754" cy="1803748"/>
            </a:xfrm>
            <a:prstGeom prst="ellipse">
              <a:avLst/>
            </a:prstGeom>
            <a:blipFill rotWithShape="1">
              <a:blip r:embed="rId3">
                <a:alphaModFix/>
              </a:blip>
              <a:stretch>
                <a:fillRect l="-33844" t="13087" r="-53660" b="-146416"/>
              </a:stretch>
            </a:blipFill>
            <a:ln w="38100" cap="flat" cmpd="sng">
              <a:solidFill>
                <a:srgbClr val="ACDDF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rial"/>
                <a:ea typeface="Arial"/>
                <a:cs typeface="Arial"/>
                <a:sym typeface="Arial"/>
              </a:endParaRPr>
            </a:p>
          </p:txBody>
        </p:sp>
      </p:grpSp>
      <p:sp>
        <p:nvSpPr>
          <p:cNvPr id="13" name="Google Shape;155;p12">
            <a:extLst>
              <a:ext uri="{FF2B5EF4-FFF2-40B4-BE49-F238E27FC236}">
                <a16:creationId xmlns:a16="http://schemas.microsoft.com/office/drawing/2014/main" id="{E9C43E1F-C41E-40A2-B562-3ED8BF81CC49}"/>
              </a:ext>
            </a:extLst>
          </p:cNvPr>
          <p:cNvSpPr/>
          <p:nvPr/>
        </p:nvSpPr>
        <p:spPr>
          <a:xfrm>
            <a:off x="4773963" y="4491641"/>
            <a:ext cx="1571611" cy="1424208"/>
          </a:xfrm>
          <a:prstGeom prst="wedgeRoundRectCallout">
            <a:avLst>
              <a:gd name="adj1" fmla="val 80216"/>
              <a:gd name="adj2" fmla="val 3137"/>
              <a:gd name="adj3" fmla="val 16667"/>
            </a:avLst>
          </a:prstGeom>
          <a:solidFill>
            <a:schemeClr val="bg1"/>
          </a:solidFill>
          <a:ln w="28575">
            <a:solidFill>
              <a:srgbClr val="ACDDFC"/>
            </a:solidFill>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1800" dirty="0">
                <a:solidFill>
                  <a:srgbClr val="000000"/>
                </a:solidFill>
                <a:ea typeface="Arial"/>
                <a:cs typeface="Arial"/>
                <a:sym typeface="Arial"/>
              </a:rPr>
              <a:t>My mum, dad and I will ride our bicycles to school.</a:t>
            </a:r>
            <a:endParaRPr dirty="0"/>
          </a:p>
        </p:txBody>
      </p:sp>
      <p:grpSp>
        <p:nvGrpSpPr>
          <p:cNvPr id="8" name="Group 7">
            <a:extLst>
              <a:ext uri="{FF2B5EF4-FFF2-40B4-BE49-F238E27FC236}">
                <a16:creationId xmlns:a16="http://schemas.microsoft.com/office/drawing/2014/main" id="{F4C77419-3733-4BDB-92FB-85B590803463}"/>
              </a:ext>
            </a:extLst>
          </p:cNvPr>
          <p:cNvGrpSpPr/>
          <p:nvPr/>
        </p:nvGrpSpPr>
        <p:grpSpPr>
          <a:xfrm>
            <a:off x="6445564" y="1399902"/>
            <a:ext cx="1932157" cy="1864454"/>
            <a:chOff x="6204088" y="1654255"/>
            <a:chExt cx="1932157" cy="1864454"/>
          </a:xfrm>
        </p:grpSpPr>
        <p:sp>
          <p:nvSpPr>
            <p:cNvPr id="26" name="Google Shape;148;p12">
              <a:extLst>
                <a:ext uri="{FF2B5EF4-FFF2-40B4-BE49-F238E27FC236}">
                  <a16:creationId xmlns:a16="http://schemas.microsoft.com/office/drawing/2014/main" id="{07550A36-D94C-461F-8ADF-7EEACA580A6B}"/>
                </a:ext>
              </a:extLst>
            </p:cNvPr>
            <p:cNvSpPr/>
            <p:nvPr/>
          </p:nvSpPr>
          <p:spPr>
            <a:xfrm>
              <a:off x="6204088" y="1654255"/>
              <a:ext cx="1889754" cy="1803748"/>
            </a:xfrm>
            <a:prstGeom prst="ellipse">
              <a:avLst/>
            </a:prstGeom>
            <a:solidFill>
              <a:schemeClr val="bg1"/>
            </a:solidFill>
            <a:ln w="38100" cap="flat" cmpd="sng">
              <a:solidFill>
                <a:schemeClr val="bg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rial"/>
                <a:ea typeface="Arial"/>
                <a:cs typeface="Arial"/>
                <a:sym typeface="Arial"/>
              </a:endParaRPr>
            </a:p>
          </p:txBody>
        </p:sp>
        <p:sp>
          <p:nvSpPr>
            <p:cNvPr id="32" name="Google Shape;153;p12">
              <a:extLst>
                <a:ext uri="{FF2B5EF4-FFF2-40B4-BE49-F238E27FC236}">
                  <a16:creationId xmlns:a16="http://schemas.microsoft.com/office/drawing/2014/main" id="{81D06B2D-BB75-49B0-B64C-A24357C08048}"/>
                </a:ext>
              </a:extLst>
            </p:cNvPr>
            <p:cNvSpPr/>
            <p:nvPr/>
          </p:nvSpPr>
          <p:spPr>
            <a:xfrm>
              <a:off x="6320886" y="1785970"/>
              <a:ext cx="1815359" cy="1732739"/>
            </a:xfrm>
            <a:prstGeom prst="ellipse">
              <a:avLst/>
            </a:prstGeom>
            <a:blipFill rotWithShape="1">
              <a:blip r:embed="rId4">
                <a:alphaModFix/>
              </a:blip>
              <a:stretch>
                <a:fillRect l="29265" t="37079" r="5456" b="-33125"/>
              </a:stretch>
            </a:blipFill>
            <a:ln w="38100" cap="flat" cmpd="sng">
              <a:solidFill>
                <a:srgbClr val="ACDDF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rial"/>
                <a:ea typeface="Arial"/>
                <a:cs typeface="Arial"/>
                <a:sym typeface="Arial"/>
              </a:endParaRPr>
            </a:p>
          </p:txBody>
        </p:sp>
      </p:grpSp>
      <p:sp>
        <p:nvSpPr>
          <p:cNvPr id="29" name="Google Shape;150;p12">
            <a:extLst>
              <a:ext uri="{FF2B5EF4-FFF2-40B4-BE49-F238E27FC236}">
                <a16:creationId xmlns:a16="http://schemas.microsoft.com/office/drawing/2014/main" id="{3CA24C00-1F53-4272-870C-F91C8A3A2C57}"/>
              </a:ext>
            </a:extLst>
          </p:cNvPr>
          <p:cNvSpPr/>
          <p:nvPr/>
        </p:nvSpPr>
        <p:spPr>
          <a:xfrm>
            <a:off x="5018853" y="1446302"/>
            <a:ext cx="2285664" cy="1080202"/>
          </a:xfrm>
          <a:prstGeom prst="wedgeRoundRectCallout">
            <a:avLst>
              <a:gd name="adj1" fmla="val 51439"/>
              <a:gd name="adj2" fmla="val 63354"/>
              <a:gd name="adj3" fmla="val 16667"/>
            </a:avLst>
          </a:prstGeom>
          <a:solidFill>
            <a:schemeClr val="bg1"/>
          </a:solidFill>
          <a:ln w="28575">
            <a:solidFill>
              <a:srgbClr val="ACDDFC"/>
            </a:solidFill>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1800" dirty="0">
                <a:solidFill>
                  <a:srgbClr val="000000"/>
                </a:solidFill>
                <a:ea typeface="Arial"/>
                <a:cs typeface="Arial"/>
                <a:sym typeface="Arial"/>
              </a:rPr>
              <a:t>I will ask my mum or dad to park further away.</a:t>
            </a:r>
            <a:endParaRPr dirty="0"/>
          </a:p>
        </p:txBody>
      </p:sp>
      <p:grpSp>
        <p:nvGrpSpPr>
          <p:cNvPr id="7" name="Group 6">
            <a:extLst>
              <a:ext uri="{FF2B5EF4-FFF2-40B4-BE49-F238E27FC236}">
                <a16:creationId xmlns:a16="http://schemas.microsoft.com/office/drawing/2014/main" id="{199E7E96-C296-421A-A687-371013D3096D}"/>
              </a:ext>
            </a:extLst>
          </p:cNvPr>
          <p:cNvGrpSpPr/>
          <p:nvPr/>
        </p:nvGrpSpPr>
        <p:grpSpPr>
          <a:xfrm>
            <a:off x="4625080" y="2595762"/>
            <a:ext cx="1985107" cy="1864454"/>
            <a:chOff x="3570585" y="3179608"/>
            <a:chExt cx="1985107" cy="1864454"/>
          </a:xfrm>
        </p:grpSpPr>
        <p:sp>
          <p:nvSpPr>
            <p:cNvPr id="36" name="Google Shape;148;p12">
              <a:extLst>
                <a:ext uri="{FF2B5EF4-FFF2-40B4-BE49-F238E27FC236}">
                  <a16:creationId xmlns:a16="http://schemas.microsoft.com/office/drawing/2014/main" id="{A8A351F2-1662-4E60-84EF-A7F7868CB3BF}"/>
                </a:ext>
              </a:extLst>
            </p:cNvPr>
            <p:cNvSpPr/>
            <p:nvPr/>
          </p:nvSpPr>
          <p:spPr>
            <a:xfrm>
              <a:off x="3570585" y="3179608"/>
              <a:ext cx="1889754" cy="1803748"/>
            </a:xfrm>
            <a:prstGeom prst="ellipse">
              <a:avLst/>
            </a:prstGeom>
            <a:solidFill>
              <a:schemeClr val="bg1"/>
            </a:solidFill>
            <a:ln w="38100" cap="flat" cmpd="sng">
              <a:solidFill>
                <a:schemeClr val="bg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rial"/>
                <a:ea typeface="Arial"/>
                <a:cs typeface="Arial"/>
                <a:sym typeface="Arial"/>
              </a:endParaRPr>
            </a:p>
          </p:txBody>
        </p:sp>
        <p:sp>
          <p:nvSpPr>
            <p:cNvPr id="35" name="Google Shape;165;p13">
              <a:extLst>
                <a:ext uri="{FF2B5EF4-FFF2-40B4-BE49-F238E27FC236}">
                  <a16:creationId xmlns:a16="http://schemas.microsoft.com/office/drawing/2014/main" id="{9F0C2D3F-8CB4-4486-9265-543B3615321C}"/>
                </a:ext>
              </a:extLst>
            </p:cNvPr>
            <p:cNvSpPr/>
            <p:nvPr/>
          </p:nvSpPr>
          <p:spPr>
            <a:xfrm>
              <a:off x="3665938" y="3240314"/>
              <a:ext cx="1889754" cy="1803748"/>
            </a:xfrm>
            <a:prstGeom prst="ellipse">
              <a:avLst/>
            </a:prstGeom>
            <a:blipFill rotWithShape="1">
              <a:blip r:embed="rId5">
                <a:alphaModFix/>
              </a:blip>
              <a:stretch>
                <a:fillRect l="17452" t="9107" r="18708" b="-90885"/>
              </a:stretch>
            </a:blipFill>
            <a:ln w="38100" cap="flat" cmpd="sng">
              <a:solidFill>
                <a:srgbClr val="00649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grpSp>
      <p:sp>
        <p:nvSpPr>
          <p:cNvPr id="34" name="Google Shape;164;p13">
            <a:extLst>
              <a:ext uri="{FF2B5EF4-FFF2-40B4-BE49-F238E27FC236}">
                <a16:creationId xmlns:a16="http://schemas.microsoft.com/office/drawing/2014/main" id="{52784DC1-E872-4516-8B34-C047E12CCCDF}"/>
              </a:ext>
            </a:extLst>
          </p:cNvPr>
          <p:cNvSpPr/>
          <p:nvPr/>
        </p:nvSpPr>
        <p:spPr>
          <a:xfrm>
            <a:off x="2226666" y="3073082"/>
            <a:ext cx="2692865" cy="1304836"/>
          </a:xfrm>
          <a:prstGeom prst="wedgeRoundRectCallout">
            <a:avLst>
              <a:gd name="adj1" fmla="val 61366"/>
              <a:gd name="adj2" fmla="val 1262"/>
              <a:gd name="adj3" fmla="val 16667"/>
            </a:avLst>
          </a:prstGeom>
          <a:solidFill>
            <a:schemeClr val="bg1"/>
          </a:solidFill>
          <a:ln w="28575">
            <a:solidFill>
              <a:srgbClr val="00649C"/>
            </a:solidFill>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1800" dirty="0">
                <a:solidFill>
                  <a:schemeClr val="dk1"/>
                </a:solidFill>
                <a:ea typeface="Arial"/>
                <a:cs typeface="Arial"/>
                <a:sym typeface="Arial"/>
              </a:rPr>
              <a:t>I will walk home on Monday and Tuesday with my grandma in her mobility scooter.</a:t>
            </a:r>
            <a:endParaRPr dirty="0"/>
          </a:p>
        </p:txBody>
      </p:sp>
      <p:grpSp>
        <p:nvGrpSpPr>
          <p:cNvPr id="9" name="Group 8">
            <a:extLst>
              <a:ext uri="{FF2B5EF4-FFF2-40B4-BE49-F238E27FC236}">
                <a16:creationId xmlns:a16="http://schemas.microsoft.com/office/drawing/2014/main" id="{714EECB9-1201-43A2-B1B8-BFC11F8F0345}"/>
              </a:ext>
            </a:extLst>
          </p:cNvPr>
          <p:cNvGrpSpPr/>
          <p:nvPr/>
        </p:nvGrpSpPr>
        <p:grpSpPr>
          <a:xfrm>
            <a:off x="666609" y="4257325"/>
            <a:ext cx="1927415" cy="1892839"/>
            <a:chOff x="514188" y="4049348"/>
            <a:chExt cx="1927415" cy="1892839"/>
          </a:xfrm>
        </p:grpSpPr>
        <p:sp>
          <p:nvSpPr>
            <p:cNvPr id="40" name="Google Shape;148;p12">
              <a:extLst>
                <a:ext uri="{FF2B5EF4-FFF2-40B4-BE49-F238E27FC236}">
                  <a16:creationId xmlns:a16="http://schemas.microsoft.com/office/drawing/2014/main" id="{3679FF63-E037-42FA-A828-BBA5BCFEB4D5}"/>
                </a:ext>
              </a:extLst>
            </p:cNvPr>
            <p:cNvSpPr/>
            <p:nvPr/>
          </p:nvSpPr>
          <p:spPr>
            <a:xfrm>
              <a:off x="514188" y="4049348"/>
              <a:ext cx="1889754" cy="1803748"/>
            </a:xfrm>
            <a:prstGeom prst="ellipse">
              <a:avLst/>
            </a:prstGeom>
            <a:solidFill>
              <a:schemeClr val="bg1"/>
            </a:solidFill>
            <a:ln w="38100" cap="flat" cmpd="sng">
              <a:solidFill>
                <a:schemeClr val="bg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rial"/>
                <a:ea typeface="Arial"/>
                <a:cs typeface="Arial"/>
                <a:sym typeface="Arial"/>
              </a:endParaRPr>
            </a:p>
          </p:txBody>
        </p:sp>
        <p:sp>
          <p:nvSpPr>
            <p:cNvPr id="39" name="Google Shape;168;p13">
              <a:extLst>
                <a:ext uri="{FF2B5EF4-FFF2-40B4-BE49-F238E27FC236}">
                  <a16:creationId xmlns:a16="http://schemas.microsoft.com/office/drawing/2014/main" id="{C3D07473-9447-47E8-94C3-E79F901A3F73}"/>
                </a:ext>
              </a:extLst>
            </p:cNvPr>
            <p:cNvSpPr/>
            <p:nvPr/>
          </p:nvSpPr>
          <p:spPr>
            <a:xfrm>
              <a:off x="587543" y="4140266"/>
              <a:ext cx="1854060" cy="1801921"/>
            </a:xfrm>
            <a:prstGeom prst="ellipse">
              <a:avLst/>
            </a:prstGeom>
            <a:blipFill rotWithShape="1">
              <a:blip r:embed="rId6">
                <a:alphaModFix/>
              </a:blip>
              <a:stretch>
                <a:fillRect l="14442" t="10414" r="22562" b="-89385"/>
              </a:stretch>
            </a:blipFill>
            <a:ln w="38100" cap="flat" cmpd="sng">
              <a:solidFill>
                <a:srgbClr val="00649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grpSp>
      <p:sp>
        <p:nvSpPr>
          <p:cNvPr id="38" name="Google Shape;167;p13">
            <a:extLst>
              <a:ext uri="{FF2B5EF4-FFF2-40B4-BE49-F238E27FC236}">
                <a16:creationId xmlns:a16="http://schemas.microsoft.com/office/drawing/2014/main" id="{657D6B3D-B994-45D4-AEB3-09AC03839C47}"/>
              </a:ext>
            </a:extLst>
          </p:cNvPr>
          <p:cNvSpPr/>
          <p:nvPr/>
        </p:nvSpPr>
        <p:spPr>
          <a:xfrm>
            <a:off x="2530266" y="4531412"/>
            <a:ext cx="1797885" cy="1435581"/>
          </a:xfrm>
          <a:prstGeom prst="wedgeRoundRectCallout">
            <a:avLst>
              <a:gd name="adj1" fmla="val -66329"/>
              <a:gd name="adj2" fmla="val 5147"/>
              <a:gd name="adj3" fmla="val 16667"/>
            </a:avLst>
          </a:prstGeom>
          <a:solidFill>
            <a:schemeClr val="bg1"/>
          </a:solidFill>
          <a:ln w="28575">
            <a:solidFill>
              <a:srgbClr val="00649C"/>
            </a:solidFill>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1800" dirty="0">
                <a:solidFill>
                  <a:schemeClr val="dk1"/>
                </a:solidFill>
                <a:ea typeface="Arial"/>
                <a:cs typeface="Arial"/>
                <a:sym typeface="Arial"/>
              </a:rPr>
              <a:t>My aunty and I will get off the bus one stop earlier.</a:t>
            </a:r>
            <a:endParaRPr dirty="0"/>
          </a:p>
        </p:txBody>
      </p:sp>
    </p:spTree>
    <p:extLst>
      <p:ext uri="{BB962C8B-B14F-4D97-AF65-F5344CB8AC3E}">
        <p14:creationId xmlns:p14="http://schemas.microsoft.com/office/powerpoint/2010/main" val="425242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par>
                          <p:cTn id="17" fill="hold">
                            <p:stCondLst>
                              <p:cond delay="500"/>
                            </p:stCondLst>
                            <p:childTnLst>
                              <p:par>
                                <p:cTn id="18" presetID="22" presetClass="entr" presetSubtype="2" fill="hold" grpId="0" nodeType="after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wipe(right)">
                                      <p:cBhvr>
                                        <p:cTn id="20" dur="500"/>
                                        <p:tgtEl>
                                          <p:spTgt spid="2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par>
                          <p:cTn id="26" fill="hold">
                            <p:stCondLst>
                              <p:cond delay="500"/>
                            </p:stCondLst>
                            <p:childTnLst>
                              <p:par>
                                <p:cTn id="27" presetID="22" presetClass="entr" presetSubtype="2" fill="hold" grpId="0" nodeType="after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wipe(right)">
                                      <p:cBhvr>
                                        <p:cTn id="29" dur="500"/>
                                        <p:tgtEl>
                                          <p:spTgt spid="34"/>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childTnLst>
                          </p:cTn>
                        </p:par>
                        <p:par>
                          <p:cTn id="35" fill="hold">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wipe(left)">
                                      <p:cBhvr>
                                        <p:cTn id="38" dur="500"/>
                                        <p:tgtEl>
                                          <p:spTgt spid="38"/>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childTnLst>
                                </p:cTn>
                              </p:par>
                            </p:childTnLst>
                          </p:cTn>
                        </p:par>
                        <p:par>
                          <p:cTn id="44" fill="hold">
                            <p:stCondLst>
                              <p:cond delay="500"/>
                            </p:stCondLst>
                            <p:childTnLst>
                              <p:par>
                                <p:cTn id="45" presetID="22" presetClass="entr" presetSubtype="2"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right)">
                                      <p:cBhvr>
                                        <p:cTn id="4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3" grpId="0" animBg="1"/>
      <p:bldP spid="29" grpId="0" animBg="1"/>
      <p:bldP spid="34" grpId="0" animBg="1"/>
      <p:bldP spid="3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Shape 21">
            <a:extLst>
              <a:ext uri="{FF2B5EF4-FFF2-40B4-BE49-F238E27FC236}">
                <a16:creationId xmlns:a16="http://schemas.microsoft.com/office/drawing/2014/main" id="{92CFFEF4-670E-455B-BFEA-9743932F1D7B}"/>
              </a:ext>
            </a:extLst>
          </p:cNvPr>
          <p:cNvSpPr/>
          <p:nvPr/>
        </p:nvSpPr>
        <p:spPr>
          <a:xfrm>
            <a:off x="539704" y="1508813"/>
            <a:ext cx="4554565" cy="4584192"/>
          </a:xfrm>
          <a:custGeom>
            <a:avLst/>
            <a:gdLst>
              <a:gd name="connsiteX0" fmla="*/ 0 w 4554565"/>
              <a:gd name="connsiteY0" fmla="*/ 0 h 4584192"/>
              <a:gd name="connsiteX1" fmla="*/ 4554565 w 4554565"/>
              <a:gd name="connsiteY1" fmla="*/ 0 h 4584192"/>
              <a:gd name="connsiteX2" fmla="*/ 3408517 w 4554565"/>
              <a:gd name="connsiteY2" fmla="*/ 4584192 h 4584192"/>
              <a:gd name="connsiteX3" fmla="*/ 0 w 4554565"/>
              <a:gd name="connsiteY3" fmla="*/ 4584192 h 4584192"/>
            </a:gdLst>
            <a:ahLst/>
            <a:cxnLst>
              <a:cxn ang="0">
                <a:pos x="connsiteX0" y="connsiteY0"/>
              </a:cxn>
              <a:cxn ang="0">
                <a:pos x="connsiteX1" y="connsiteY1"/>
              </a:cxn>
              <a:cxn ang="0">
                <a:pos x="connsiteX2" y="connsiteY2"/>
              </a:cxn>
              <a:cxn ang="0">
                <a:pos x="connsiteX3" y="connsiteY3"/>
              </a:cxn>
            </a:cxnLst>
            <a:rect l="l" t="t" r="r" b="b"/>
            <a:pathLst>
              <a:path w="4554565" h="4584192">
                <a:moveTo>
                  <a:pt x="0" y="0"/>
                </a:moveTo>
                <a:lnTo>
                  <a:pt x="4554565" y="0"/>
                </a:lnTo>
                <a:lnTo>
                  <a:pt x="3408517" y="4584192"/>
                </a:lnTo>
                <a:lnTo>
                  <a:pt x="0" y="4584192"/>
                </a:lnTo>
                <a:close/>
              </a:path>
            </a:pathLst>
          </a:cu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Title 20"/>
          <p:cNvSpPr>
            <a:spLocks noGrp="1"/>
          </p:cNvSpPr>
          <p:nvPr>
            <p:ph type="title"/>
          </p:nvPr>
        </p:nvSpPr>
        <p:spPr/>
        <p:txBody>
          <a:bodyPr/>
          <a:lstStyle/>
          <a:p>
            <a:r>
              <a:rPr lang="en-GB" sz="3600" dirty="0">
                <a:solidFill>
                  <a:srgbClr val="00649C"/>
                </a:solidFill>
                <a:latin typeface="+mn-lt"/>
              </a:rPr>
              <a:t>Let’s See!</a:t>
            </a:r>
          </a:p>
        </p:txBody>
      </p:sp>
      <p:sp>
        <p:nvSpPr>
          <p:cNvPr id="17" name="Freeform: Shape 16">
            <a:extLst>
              <a:ext uri="{FF2B5EF4-FFF2-40B4-BE49-F238E27FC236}">
                <a16:creationId xmlns:a16="http://schemas.microsoft.com/office/drawing/2014/main" id="{B6740AE0-094C-44A1-A66F-D8FB628D2043}"/>
              </a:ext>
            </a:extLst>
          </p:cNvPr>
          <p:cNvSpPr/>
          <p:nvPr/>
        </p:nvSpPr>
        <p:spPr>
          <a:xfrm flipH="1" flipV="1">
            <a:off x="3938778" y="1508813"/>
            <a:ext cx="4665472" cy="4584192"/>
          </a:xfrm>
          <a:custGeom>
            <a:avLst/>
            <a:gdLst>
              <a:gd name="connsiteX0" fmla="*/ 3519424 w 4665472"/>
              <a:gd name="connsiteY0" fmla="*/ 4584192 h 4584192"/>
              <a:gd name="connsiteX1" fmla="*/ 0 w 4665472"/>
              <a:gd name="connsiteY1" fmla="*/ 4584192 h 4584192"/>
              <a:gd name="connsiteX2" fmla="*/ 0 w 4665472"/>
              <a:gd name="connsiteY2" fmla="*/ 0 h 4584192"/>
              <a:gd name="connsiteX3" fmla="*/ 4665472 w 4665472"/>
              <a:gd name="connsiteY3" fmla="*/ 0 h 4584192"/>
            </a:gdLst>
            <a:ahLst/>
            <a:cxnLst>
              <a:cxn ang="0">
                <a:pos x="connsiteX0" y="connsiteY0"/>
              </a:cxn>
              <a:cxn ang="0">
                <a:pos x="connsiteX1" y="connsiteY1"/>
              </a:cxn>
              <a:cxn ang="0">
                <a:pos x="connsiteX2" y="connsiteY2"/>
              </a:cxn>
              <a:cxn ang="0">
                <a:pos x="connsiteX3" y="connsiteY3"/>
              </a:cxn>
            </a:cxnLst>
            <a:rect l="l" t="t" r="r" b="b"/>
            <a:pathLst>
              <a:path w="4665472" h="4584192">
                <a:moveTo>
                  <a:pt x="3519424" y="4584192"/>
                </a:moveTo>
                <a:lnTo>
                  <a:pt x="0" y="4584192"/>
                </a:lnTo>
                <a:lnTo>
                  <a:pt x="0" y="0"/>
                </a:lnTo>
                <a:lnTo>
                  <a:pt x="4665472" y="0"/>
                </a:lnTo>
                <a:close/>
              </a:path>
            </a:pathLst>
          </a:custGeom>
          <a:solidFill>
            <a:srgbClr val="03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Google Shape;148;p12">
            <a:extLst>
              <a:ext uri="{FF2B5EF4-FFF2-40B4-BE49-F238E27FC236}">
                <a16:creationId xmlns:a16="http://schemas.microsoft.com/office/drawing/2014/main" id="{BB0A4CEB-41F0-4DA1-8048-30E91FE8853A}"/>
              </a:ext>
            </a:extLst>
          </p:cNvPr>
          <p:cNvSpPr/>
          <p:nvPr/>
        </p:nvSpPr>
        <p:spPr>
          <a:xfrm>
            <a:off x="755650" y="2028390"/>
            <a:ext cx="1831398" cy="1748048"/>
          </a:xfrm>
          <a:prstGeom prst="ellipse">
            <a:avLst/>
          </a:prstGeom>
          <a:solidFill>
            <a:schemeClr val="bg1"/>
          </a:solidFill>
          <a:ln w="38100" cap="flat" cmpd="sng">
            <a:solidFill>
              <a:schemeClr val="bg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rial"/>
              <a:ea typeface="Arial"/>
              <a:cs typeface="Arial"/>
              <a:sym typeface="Arial"/>
            </a:endParaRPr>
          </a:p>
        </p:txBody>
      </p:sp>
      <p:sp>
        <p:nvSpPr>
          <p:cNvPr id="25" name="Rounded Rectangle 10">
            <a:extLst>
              <a:ext uri="{FF2B5EF4-FFF2-40B4-BE49-F238E27FC236}">
                <a16:creationId xmlns:a16="http://schemas.microsoft.com/office/drawing/2014/main" id="{FC4456C3-366E-4CB6-A3C0-9378095C2051}"/>
              </a:ext>
            </a:extLst>
          </p:cNvPr>
          <p:cNvSpPr/>
          <p:nvPr/>
        </p:nvSpPr>
        <p:spPr>
          <a:xfrm>
            <a:off x="738031" y="1219218"/>
            <a:ext cx="7632700" cy="566933"/>
          </a:xfrm>
          <a:prstGeom prst="roundRect">
            <a:avLst>
              <a:gd name="adj" fmla="val 22002"/>
            </a:avLst>
          </a:prstGeom>
          <a:solidFill>
            <a:srgbClr val="FFFF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solidFill>
                  <a:schemeClr val="tx1"/>
                </a:solidFill>
              </a:rPr>
              <a:t>Let’s do a quick survey! How do you usually come to school?</a:t>
            </a:r>
          </a:p>
        </p:txBody>
      </p:sp>
      <p:sp>
        <p:nvSpPr>
          <p:cNvPr id="27" name="Google Shape;148;p12">
            <a:extLst>
              <a:ext uri="{FF2B5EF4-FFF2-40B4-BE49-F238E27FC236}">
                <a16:creationId xmlns:a16="http://schemas.microsoft.com/office/drawing/2014/main" id="{810A8AE6-7B2C-4807-908B-933CD3B2653C}"/>
              </a:ext>
            </a:extLst>
          </p:cNvPr>
          <p:cNvSpPr/>
          <p:nvPr/>
        </p:nvSpPr>
        <p:spPr>
          <a:xfrm>
            <a:off x="3638682" y="2028390"/>
            <a:ext cx="1831398" cy="1748048"/>
          </a:xfrm>
          <a:prstGeom prst="ellipse">
            <a:avLst/>
          </a:prstGeom>
          <a:solidFill>
            <a:schemeClr val="bg1"/>
          </a:solidFill>
          <a:ln w="38100" cap="flat" cmpd="sng">
            <a:solidFill>
              <a:schemeClr val="bg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rial"/>
              <a:ea typeface="Arial"/>
              <a:cs typeface="Arial"/>
              <a:sym typeface="Arial"/>
            </a:endParaRPr>
          </a:p>
        </p:txBody>
      </p:sp>
      <p:sp>
        <p:nvSpPr>
          <p:cNvPr id="28" name="Google Shape;148;p12">
            <a:extLst>
              <a:ext uri="{FF2B5EF4-FFF2-40B4-BE49-F238E27FC236}">
                <a16:creationId xmlns:a16="http://schemas.microsoft.com/office/drawing/2014/main" id="{06970C33-A13C-49DF-BEF9-A1F89A74BBC2}"/>
              </a:ext>
            </a:extLst>
          </p:cNvPr>
          <p:cNvSpPr/>
          <p:nvPr/>
        </p:nvSpPr>
        <p:spPr>
          <a:xfrm>
            <a:off x="6521714" y="2028390"/>
            <a:ext cx="1831398" cy="1748048"/>
          </a:xfrm>
          <a:prstGeom prst="ellipse">
            <a:avLst/>
          </a:prstGeom>
          <a:solidFill>
            <a:schemeClr val="bg1"/>
          </a:solidFill>
          <a:ln w="38100" cap="flat" cmpd="sng">
            <a:solidFill>
              <a:schemeClr val="bg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dirty="0">
              <a:solidFill>
                <a:schemeClr val="lt1"/>
              </a:solidFill>
              <a:latin typeface="Arial"/>
              <a:ea typeface="Arial"/>
              <a:cs typeface="Arial"/>
              <a:sym typeface="Arial"/>
            </a:endParaRPr>
          </a:p>
        </p:txBody>
      </p:sp>
      <p:sp>
        <p:nvSpPr>
          <p:cNvPr id="30" name="Google Shape;148;p12">
            <a:extLst>
              <a:ext uri="{FF2B5EF4-FFF2-40B4-BE49-F238E27FC236}">
                <a16:creationId xmlns:a16="http://schemas.microsoft.com/office/drawing/2014/main" id="{8CC7088A-D11F-40A5-A323-E2726689CCDA}"/>
              </a:ext>
            </a:extLst>
          </p:cNvPr>
          <p:cNvSpPr/>
          <p:nvPr/>
        </p:nvSpPr>
        <p:spPr>
          <a:xfrm>
            <a:off x="790888" y="4018677"/>
            <a:ext cx="1831398" cy="1748048"/>
          </a:xfrm>
          <a:prstGeom prst="ellipse">
            <a:avLst/>
          </a:prstGeom>
          <a:solidFill>
            <a:schemeClr val="bg1"/>
          </a:solidFill>
          <a:ln w="38100" cap="flat" cmpd="sng">
            <a:solidFill>
              <a:schemeClr val="bg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rial"/>
              <a:ea typeface="Arial"/>
              <a:cs typeface="Arial"/>
              <a:sym typeface="Arial"/>
            </a:endParaRPr>
          </a:p>
        </p:txBody>
      </p:sp>
      <p:sp>
        <p:nvSpPr>
          <p:cNvPr id="31" name="Google Shape;148;p12">
            <a:extLst>
              <a:ext uri="{FF2B5EF4-FFF2-40B4-BE49-F238E27FC236}">
                <a16:creationId xmlns:a16="http://schemas.microsoft.com/office/drawing/2014/main" id="{9C0D507D-B4F6-47D6-9A24-28BB7D299A17}"/>
              </a:ext>
            </a:extLst>
          </p:cNvPr>
          <p:cNvSpPr/>
          <p:nvPr/>
        </p:nvSpPr>
        <p:spPr>
          <a:xfrm>
            <a:off x="3673920" y="4018677"/>
            <a:ext cx="1831398" cy="1748048"/>
          </a:xfrm>
          <a:prstGeom prst="ellipse">
            <a:avLst/>
          </a:prstGeom>
          <a:solidFill>
            <a:schemeClr val="bg1"/>
          </a:solidFill>
          <a:ln w="38100" cap="flat" cmpd="sng">
            <a:solidFill>
              <a:schemeClr val="bg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rial"/>
              <a:ea typeface="Arial"/>
              <a:cs typeface="Arial"/>
              <a:sym typeface="Arial"/>
            </a:endParaRPr>
          </a:p>
        </p:txBody>
      </p:sp>
      <p:sp>
        <p:nvSpPr>
          <p:cNvPr id="33" name="Google Shape;148;p12">
            <a:extLst>
              <a:ext uri="{FF2B5EF4-FFF2-40B4-BE49-F238E27FC236}">
                <a16:creationId xmlns:a16="http://schemas.microsoft.com/office/drawing/2014/main" id="{6FCDC292-EF87-4798-B295-4402AD22FCB1}"/>
              </a:ext>
            </a:extLst>
          </p:cNvPr>
          <p:cNvSpPr/>
          <p:nvPr/>
        </p:nvSpPr>
        <p:spPr>
          <a:xfrm>
            <a:off x="6556952" y="4018677"/>
            <a:ext cx="1831398" cy="1748048"/>
          </a:xfrm>
          <a:prstGeom prst="ellipse">
            <a:avLst/>
          </a:prstGeom>
          <a:solidFill>
            <a:schemeClr val="bg1"/>
          </a:solidFill>
          <a:ln w="38100" cap="flat" cmpd="sng">
            <a:solidFill>
              <a:schemeClr val="bg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dirty="0">
              <a:solidFill>
                <a:schemeClr val="lt1"/>
              </a:solidFill>
              <a:latin typeface="Arial"/>
              <a:ea typeface="Arial"/>
              <a:cs typeface="Arial"/>
              <a:sym typeface="Arial"/>
            </a:endParaRPr>
          </a:p>
        </p:txBody>
      </p:sp>
      <p:sp>
        <p:nvSpPr>
          <p:cNvPr id="37" name="Google Shape;178;p14">
            <a:extLst>
              <a:ext uri="{FF2B5EF4-FFF2-40B4-BE49-F238E27FC236}">
                <a16:creationId xmlns:a16="http://schemas.microsoft.com/office/drawing/2014/main" id="{9C9FDD27-EA6F-4DEE-9B6B-CA93BBEB59B6}"/>
              </a:ext>
            </a:extLst>
          </p:cNvPr>
          <p:cNvSpPr/>
          <p:nvPr/>
        </p:nvSpPr>
        <p:spPr>
          <a:xfrm>
            <a:off x="881218" y="2122881"/>
            <a:ext cx="1831399" cy="1748049"/>
          </a:xfrm>
          <a:prstGeom prst="ellipse">
            <a:avLst/>
          </a:prstGeom>
          <a:blipFill rotWithShape="1">
            <a:blip r:embed="rId2">
              <a:alphaModFix/>
            </a:blip>
            <a:stretch>
              <a:fillRect l="9373" t="30179" r="7486" b="31193"/>
            </a:stretch>
          </a:blipFill>
          <a:ln w="38100" cap="flat" cmpd="sng">
            <a:solidFill>
              <a:srgbClr val="00649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rial"/>
              <a:ea typeface="Arial"/>
              <a:cs typeface="Arial"/>
              <a:sym typeface="Arial"/>
            </a:endParaRPr>
          </a:p>
        </p:txBody>
      </p:sp>
      <p:sp>
        <p:nvSpPr>
          <p:cNvPr id="41" name="Google Shape;179;p14">
            <a:extLst>
              <a:ext uri="{FF2B5EF4-FFF2-40B4-BE49-F238E27FC236}">
                <a16:creationId xmlns:a16="http://schemas.microsoft.com/office/drawing/2014/main" id="{670B8CB1-F375-4A18-A952-0907AA21970E}"/>
              </a:ext>
            </a:extLst>
          </p:cNvPr>
          <p:cNvSpPr/>
          <p:nvPr/>
        </p:nvSpPr>
        <p:spPr>
          <a:xfrm>
            <a:off x="828473" y="4135793"/>
            <a:ext cx="1831399" cy="1748049"/>
          </a:xfrm>
          <a:prstGeom prst="ellipse">
            <a:avLst/>
          </a:prstGeom>
          <a:blipFill rotWithShape="1">
            <a:blip r:embed="rId3">
              <a:alphaModFix/>
            </a:blip>
            <a:stretch>
              <a:fillRect l="15818" t="8264" r="17103" b="8264"/>
            </a:stretch>
          </a:blipFill>
          <a:ln w="38100" cap="flat" cmpd="sng">
            <a:solidFill>
              <a:srgbClr val="00649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42" name="Google Shape;182;p14">
            <a:extLst>
              <a:ext uri="{FF2B5EF4-FFF2-40B4-BE49-F238E27FC236}">
                <a16:creationId xmlns:a16="http://schemas.microsoft.com/office/drawing/2014/main" id="{8D173442-F079-4ED4-81F8-24CF03866038}"/>
              </a:ext>
            </a:extLst>
          </p:cNvPr>
          <p:cNvSpPr/>
          <p:nvPr/>
        </p:nvSpPr>
        <p:spPr>
          <a:xfrm>
            <a:off x="6632124" y="4135793"/>
            <a:ext cx="1831399" cy="1748049"/>
          </a:xfrm>
          <a:prstGeom prst="ellipse">
            <a:avLst/>
          </a:prstGeom>
          <a:blipFill rotWithShape="1">
            <a:blip r:embed="rId4">
              <a:alphaModFix/>
            </a:blip>
            <a:stretch>
              <a:fillRect l="26973" t="9483" r="26973" b="7448"/>
            </a:stretch>
          </a:blipFill>
          <a:ln w="38100" cap="flat" cmpd="sng">
            <a:solidFill>
              <a:srgbClr val="ACDDF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43" name="Google Shape;183;p14">
            <a:extLst>
              <a:ext uri="{FF2B5EF4-FFF2-40B4-BE49-F238E27FC236}">
                <a16:creationId xmlns:a16="http://schemas.microsoft.com/office/drawing/2014/main" id="{03B65CAC-4684-43A9-91EC-457F01B3CFBF}"/>
              </a:ext>
            </a:extLst>
          </p:cNvPr>
          <p:cNvSpPr/>
          <p:nvPr/>
        </p:nvSpPr>
        <p:spPr>
          <a:xfrm>
            <a:off x="3723193" y="4135794"/>
            <a:ext cx="1831399" cy="1748049"/>
          </a:xfrm>
          <a:prstGeom prst="ellipse">
            <a:avLst/>
          </a:prstGeom>
          <a:blipFill rotWithShape="1">
            <a:blip r:embed="rId5">
              <a:alphaModFix/>
            </a:blip>
            <a:stretch>
              <a:fillRect l="4318" t="21990" r="2706" b="21990"/>
            </a:stretch>
          </a:blipFill>
          <a:ln w="38100" cap="flat" cmpd="sng">
            <a:solidFill>
              <a:srgbClr val="ACDDF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44" name="Google Shape;181;p14">
            <a:extLst>
              <a:ext uri="{FF2B5EF4-FFF2-40B4-BE49-F238E27FC236}">
                <a16:creationId xmlns:a16="http://schemas.microsoft.com/office/drawing/2014/main" id="{3A1BB8F8-16C0-4F25-8BC9-E34156908880}"/>
              </a:ext>
            </a:extLst>
          </p:cNvPr>
          <p:cNvSpPr/>
          <p:nvPr/>
        </p:nvSpPr>
        <p:spPr>
          <a:xfrm>
            <a:off x="6575842" y="2099717"/>
            <a:ext cx="1831398" cy="1748048"/>
          </a:xfrm>
          <a:prstGeom prst="ellipse">
            <a:avLst/>
          </a:prstGeom>
          <a:blipFill rotWithShape="1">
            <a:blip r:embed="rId6">
              <a:alphaModFix/>
            </a:blip>
            <a:stretch>
              <a:fillRect l="7351" t="18403" r="7350" b="18403"/>
            </a:stretch>
          </a:blipFill>
          <a:ln w="38100" cap="flat" cmpd="sng">
            <a:solidFill>
              <a:srgbClr val="ACDDF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pic>
        <p:nvPicPr>
          <p:cNvPr id="4" name="Picture 3">
            <a:extLst>
              <a:ext uri="{FF2B5EF4-FFF2-40B4-BE49-F238E27FC236}">
                <a16:creationId xmlns:a16="http://schemas.microsoft.com/office/drawing/2014/main" id="{FE8E10E2-86D2-4563-9AEE-F56E0049FA9F}"/>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3626" t="-32832" r="3204" b="-31296"/>
          <a:stretch/>
        </p:blipFill>
        <p:spPr>
          <a:xfrm>
            <a:off x="3723193" y="2103325"/>
            <a:ext cx="1894706" cy="1719519"/>
          </a:xfrm>
          <a:prstGeom prst="ellipse">
            <a:avLst/>
          </a:prstGeom>
          <a:ln w="38100">
            <a:solidFill>
              <a:srgbClr val="00649C"/>
            </a:solidFill>
          </a:ln>
        </p:spPr>
      </p:pic>
    </p:spTree>
    <p:extLst>
      <p:ext uri="{BB962C8B-B14F-4D97-AF65-F5344CB8AC3E}">
        <p14:creationId xmlns:p14="http://schemas.microsoft.com/office/powerpoint/2010/main" val="3989162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fade">
                                      <p:cBhvr>
                                        <p:cTn id="11" dur="500"/>
                                        <p:tgtEl>
                                          <p:spTgt spid="3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fade">
                                      <p:cBhvr>
                                        <p:cTn id="19" dur="500"/>
                                        <p:tgtEl>
                                          <p:spTgt spid="44"/>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fade">
                                      <p:cBhvr>
                                        <p:cTn id="23" dur="500"/>
                                        <p:tgtEl>
                                          <p:spTgt spid="41"/>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fade">
                                      <p:cBhvr>
                                        <p:cTn id="27" dur="500"/>
                                        <p:tgtEl>
                                          <p:spTgt spid="43"/>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Shape 21">
            <a:extLst>
              <a:ext uri="{FF2B5EF4-FFF2-40B4-BE49-F238E27FC236}">
                <a16:creationId xmlns:a16="http://schemas.microsoft.com/office/drawing/2014/main" id="{92CFFEF4-670E-455B-BFEA-9743932F1D7B}"/>
              </a:ext>
            </a:extLst>
          </p:cNvPr>
          <p:cNvSpPr/>
          <p:nvPr/>
        </p:nvSpPr>
        <p:spPr>
          <a:xfrm>
            <a:off x="539704" y="1508813"/>
            <a:ext cx="4554565" cy="4584192"/>
          </a:xfrm>
          <a:custGeom>
            <a:avLst/>
            <a:gdLst>
              <a:gd name="connsiteX0" fmla="*/ 0 w 4554565"/>
              <a:gd name="connsiteY0" fmla="*/ 0 h 4584192"/>
              <a:gd name="connsiteX1" fmla="*/ 4554565 w 4554565"/>
              <a:gd name="connsiteY1" fmla="*/ 0 h 4584192"/>
              <a:gd name="connsiteX2" fmla="*/ 3408517 w 4554565"/>
              <a:gd name="connsiteY2" fmla="*/ 4584192 h 4584192"/>
              <a:gd name="connsiteX3" fmla="*/ 0 w 4554565"/>
              <a:gd name="connsiteY3" fmla="*/ 4584192 h 4584192"/>
            </a:gdLst>
            <a:ahLst/>
            <a:cxnLst>
              <a:cxn ang="0">
                <a:pos x="connsiteX0" y="connsiteY0"/>
              </a:cxn>
              <a:cxn ang="0">
                <a:pos x="connsiteX1" y="connsiteY1"/>
              </a:cxn>
              <a:cxn ang="0">
                <a:pos x="connsiteX2" y="connsiteY2"/>
              </a:cxn>
              <a:cxn ang="0">
                <a:pos x="connsiteX3" y="connsiteY3"/>
              </a:cxn>
            </a:cxnLst>
            <a:rect l="l" t="t" r="r" b="b"/>
            <a:pathLst>
              <a:path w="4554565" h="4584192">
                <a:moveTo>
                  <a:pt x="0" y="0"/>
                </a:moveTo>
                <a:lnTo>
                  <a:pt x="4554565" y="0"/>
                </a:lnTo>
                <a:lnTo>
                  <a:pt x="3408517" y="4584192"/>
                </a:lnTo>
                <a:lnTo>
                  <a:pt x="0" y="4584192"/>
                </a:lnTo>
                <a:close/>
              </a:path>
            </a:pathLst>
          </a:cu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B6740AE0-094C-44A1-A66F-D8FB628D2043}"/>
              </a:ext>
            </a:extLst>
          </p:cNvPr>
          <p:cNvSpPr/>
          <p:nvPr/>
        </p:nvSpPr>
        <p:spPr>
          <a:xfrm flipH="1" flipV="1">
            <a:off x="3938778" y="1508813"/>
            <a:ext cx="4665472" cy="4584192"/>
          </a:xfrm>
          <a:custGeom>
            <a:avLst/>
            <a:gdLst>
              <a:gd name="connsiteX0" fmla="*/ 3519424 w 4665472"/>
              <a:gd name="connsiteY0" fmla="*/ 4584192 h 4584192"/>
              <a:gd name="connsiteX1" fmla="*/ 0 w 4665472"/>
              <a:gd name="connsiteY1" fmla="*/ 4584192 h 4584192"/>
              <a:gd name="connsiteX2" fmla="*/ 0 w 4665472"/>
              <a:gd name="connsiteY2" fmla="*/ 0 h 4584192"/>
              <a:gd name="connsiteX3" fmla="*/ 4665472 w 4665472"/>
              <a:gd name="connsiteY3" fmla="*/ 0 h 4584192"/>
            </a:gdLst>
            <a:ahLst/>
            <a:cxnLst>
              <a:cxn ang="0">
                <a:pos x="connsiteX0" y="connsiteY0"/>
              </a:cxn>
              <a:cxn ang="0">
                <a:pos x="connsiteX1" y="connsiteY1"/>
              </a:cxn>
              <a:cxn ang="0">
                <a:pos x="connsiteX2" y="connsiteY2"/>
              </a:cxn>
              <a:cxn ang="0">
                <a:pos x="connsiteX3" y="connsiteY3"/>
              </a:cxn>
            </a:cxnLst>
            <a:rect l="l" t="t" r="r" b="b"/>
            <a:pathLst>
              <a:path w="4665472" h="4584192">
                <a:moveTo>
                  <a:pt x="3519424" y="4584192"/>
                </a:moveTo>
                <a:lnTo>
                  <a:pt x="0" y="4584192"/>
                </a:lnTo>
                <a:lnTo>
                  <a:pt x="0" y="0"/>
                </a:lnTo>
                <a:lnTo>
                  <a:pt x="4665472" y="0"/>
                </a:lnTo>
                <a:close/>
              </a:path>
            </a:pathLst>
          </a:custGeom>
          <a:solidFill>
            <a:srgbClr val="03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Google Shape;148;p12">
            <a:extLst>
              <a:ext uri="{FF2B5EF4-FFF2-40B4-BE49-F238E27FC236}">
                <a16:creationId xmlns:a16="http://schemas.microsoft.com/office/drawing/2014/main" id="{BB0A4CEB-41F0-4DA1-8048-30E91FE8853A}"/>
              </a:ext>
            </a:extLst>
          </p:cNvPr>
          <p:cNvSpPr/>
          <p:nvPr/>
        </p:nvSpPr>
        <p:spPr>
          <a:xfrm>
            <a:off x="755650" y="2028390"/>
            <a:ext cx="1831398" cy="1748048"/>
          </a:xfrm>
          <a:prstGeom prst="ellipse">
            <a:avLst/>
          </a:prstGeom>
          <a:solidFill>
            <a:schemeClr val="bg1"/>
          </a:solidFill>
          <a:ln w="38100" cap="flat" cmpd="sng">
            <a:solidFill>
              <a:schemeClr val="bg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rial"/>
              <a:ea typeface="Arial"/>
              <a:cs typeface="Arial"/>
              <a:sym typeface="Arial"/>
            </a:endParaRPr>
          </a:p>
        </p:txBody>
      </p:sp>
      <p:sp>
        <p:nvSpPr>
          <p:cNvPr id="25" name="Rounded Rectangle 10">
            <a:extLst>
              <a:ext uri="{FF2B5EF4-FFF2-40B4-BE49-F238E27FC236}">
                <a16:creationId xmlns:a16="http://schemas.microsoft.com/office/drawing/2014/main" id="{FC4456C3-366E-4CB6-A3C0-9378095C2051}"/>
              </a:ext>
            </a:extLst>
          </p:cNvPr>
          <p:cNvSpPr/>
          <p:nvPr/>
        </p:nvSpPr>
        <p:spPr>
          <a:xfrm>
            <a:off x="738031" y="1060627"/>
            <a:ext cx="7632700" cy="884115"/>
          </a:xfrm>
          <a:prstGeom prst="roundRect">
            <a:avLst>
              <a:gd name="adj" fmla="val 22002"/>
            </a:avLst>
          </a:prstGeom>
          <a:solidFill>
            <a:srgbClr val="FFFF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solidFill>
                  <a:schemeClr val="tx1"/>
                </a:solidFill>
              </a:rPr>
              <a:t>Now, how will you make the journey to </a:t>
            </a:r>
            <a:br>
              <a:rPr lang="en-GB" dirty="0">
                <a:solidFill>
                  <a:schemeClr val="tx1"/>
                </a:solidFill>
              </a:rPr>
            </a:br>
            <a:r>
              <a:rPr lang="en-GB" dirty="0">
                <a:solidFill>
                  <a:schemeClr val="tx1"/>
                </a:solidFill>
              </a:rPr>
              <a:t>and from school in Walk to School Week?</a:t>
            </a:r>
          </a:p>
        </p:txBody>
      </p:sp>
      <p:sp>
        <p:nvSpPr>
          <p:cNvPr id="27" name="Google Shape;148;p12">
            <a:extLst>
              <a:ext uri="{FF2B5EF4-FFF2-40B4-BE49-F238E27FC236}">
                <a16:creationId xmlns:a16="http://schemas.microsoft.com/office/drawing/2014/main" id="{810A8AE6-7B2C-4807-908B-933CD3B2653C}"/>
              </a:ext>
            </a:extLst>
          </p:cNvPr>
          <p:cNvSpPr/>
          <p:nvPr/>
        </p:nvSpPr>
        <p:spPr>
          <a:xfrm>
            <a:off x="2854833" y="2024782"/>
            <a:ext cx="1831398" cy="1748048"/>
          </a:xfrm>
          <a:prstGeom prst="ellipse">
            <a:avLst/>
          </a:prstGeom>
          <a:solidFill>
            <a:schemeClr val="bg1"/>
          </a:solidFill>
          <a:ln w="38100" cap="flat" cmpd="sng">
            <a:solidFill>
              <a:schemeClr val="bg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rial"/>
              <a:ea typeface="Arial"/>
              <a:cs typeface="Arial"/>
              <a:sym typeface="Arial"/>
            </a:endParaRPr>
          </a:p>
        </p:txBody>
      </p:sp>
      <p:sp>
        <p:nvSpPr>
          <p:cNvPr id="28" name="Google Shape;148;p12">
            <a:extLst>
              <a:ext uri="{FF2B5EF4-FFF2-40B4-BE49-F238E27FC236}">
                <a16:creationId xmlns:a16="http://schemas.microsoft.com/office/drawing/2014/main" id="{06970C33-A13C-49DF-BEF9-A1F89A74BBC2}"/>
              </a:ext>
            </a:extLst>
          </p:cNvPr>
          <p:cNvSpPr/>
          <p:nvPr/>
        </p:nvSpPr>
        <p:spPr>
          <a:xfrm>
            <a:off x="4973618" y="2020379"/>
            <a:ext cx="1831398" cy="1748048"/>
          </a:xfrm>
          <a:prstGeom prst="ellipse">
            <a:avLst/>
          </a:prstGeom>
          <a:solidFill>
            <a:schemeClr val="bg1"/>
          </a:solidFill>
          <a:ln w="38100" cap="flat" cmpd="sng">
            <a:solidFill>
              <a:schemeClr val="bg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dirty="0">
              <a:solidFill>
                <a:schemeClr val="lt1"/>
              </a:solidFill>
              <a:latin typeface="Arial"/>
              <a:ea typeface="Arial"/>
              <a:cs typeface="Arial"/>
              <a:sym typeface="Arial"/>
            </a:endParaRPr>
          </a:p>
        </p:txBody>
      </p:sp>
      <p:sp>
        <p:nvSpPr>
          <p:cNvPr id="30" name="Google Shape;148;p12">
            <a:extLst>
              <a:ext uri="{FF2B5EF4-FFF2-40B4-BE49-F238E27FC236}">
                <a16:creationId xmlns:a16="http://schemas.microsoft.com/office/drawing/2014/main" id="{8CC7088A-D11F-40A5-A323-E2726689CCDA}"/>
              </a:ext>
            </a:extLst>
          </p:cNvPr>
          <p:cNvSpPr/>
          <p:nvPr/>
        </p:nvSpPr>
        <p:spPr>
          <a:xfrm>
            <a:off x="790888" y="4018677"/>
            <a:ext cx="1831398" cy="1748048"/>
          </a:xfrm>
          <a:prstGeom prst="ellipse">
            <a:avLst/>
          </a:prstGeom>
          <a:solidFill>
            <a:schemeClr val="bg1"/>
          </a:solidFill>
          <a:ln w="38100" cap="flat" cmpd="sng">
            <a:solidFill>
              <a:schemeClr val="bg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rial"/>
              <a:ea typeface="Arial"/>
              <a:cs typeface="Arial"/>
              <a:sym typeface="Arial"/>
            </a:endParaRPr>
          </a:p>
        </p:txBody>
      </p:sp>
      <p:sp>
        <p:nvSpPr>
          <p:cNvPr id="31" name="Google Shape;148;p12">
            <a:extLst>
              <a:ext uri="{FF2B5EF4-FFF2-40B4-BE49-F238E27FC236}">
                <a16:creationId xmlns:a16="http://schemas.microsoft.com/office/drawing/2014/main" id="{9C0D507D-B4F6-47D6-9A24-28BB7D299A17}"/>
              </a:ext>
            </a:extLst>
          </p:cNvPr>
          <p:cNvSpPr/>
          <p:nvPr/>
        </p:nvSpPr>
        <p:spPr>
          <a:xfrm>
            <a:off x="2805559" y="4018676"/>
            <a:ext cx="1831398" cy="1748048"/>
          </a:xfrm>
          <a:prstGeom prst="ellipse">
            <a:avLst/>
          </a:prstGeom>
          <a:solidFill>
            <a:schemeClr val="bg1"/>
          </a:solidFill>
          <a:ln w="38100" cap="flat" cmpd="sng">
            <a:solidFill>
              <a:schemeClr val="bg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rial"/>
              <a:ea typeface="Arial"/>
              <a:cs typeface="Arial"/>
              <a:sym typeface="Arial"/>
            </a:endParaRPr>
          </a:p>
        </p:txBody>
      </p:sp>
      <p:sp>
        <p:nvSpPr>
          <p:cNvPr id="33" name="Google Shape;148;p12">
            <a:extLst>
              <a:ext uri="{FF2B5EF4-FFF2-40B4-BE49-F238E27FC236}">
                <a16:creationId xmlns:a16="http://schemas.microsoft.com/office/drawing/2014/main" id="{6FCDC292-EF87-4798-B295-4402AD22FCB1}"/>
              </a:ext>
            </a:extLst>
          </p:cNvPr>
          <p:cNvSpPr/>
          <p:nvPr/>
        </p:nvSpPr>
        <p:spPr>
          <a:xfrm>
            <a:off x="4869747" y="4018677"/>
            <a:ext cx="1831398" cy="1748048"/>
          </a:xfrm>
          <a:prstGeom prst="ellipse">
            <a:avLst/>
          </a:prstGeom>
          <a:solidFill>
            <a:schemeClr val="bg1"/>
          </a:solidFill>
          <a:ln w="38100" cap="flat" cmpd="sng">
            <a:solidFill>
              <a:schemeClr val="bg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dirty="0">
              <a:solidFill>
                <a:schemeClr val="lt1"/>
              </a:solidFill>
              <a:latin typeface="Arial"/>
              <a:ea typeface="Arial"/>
              <a:cs typeface="Arial"/>
              <a:sym typeface="Arial"/>
            </a:endParaRPr>
          </a:p>
        </p:txBody>
      </p:sp>
      <p:sp>
        <p:nvSpPr>
          <p:cNvPr id="37" name="Google Shape;178;p14">
            <a:extLst>
              <a:ext uri="{FF2B5EF4-FFF2-40B4-BE49-F238E27FC236}">
                <a16:creationId xmlns:a16="http://schemas.microsoft.com/office/drawing/2014/main" id="{9C9FDD27-EA6F-4DEE-9B6B-CA93BBEB59B6}"/>
              </a:ext>
            </a:extLst>
          </p:cNvPr>
          <p:cNvSpPr/>
          <p:nvPr/>
        </p:nvSpPr>
        <p:spPr>
          <a:xfrm>
            <a:off x="881218" y="2122881"/>
            <a:ext cx="1831399" cy="1748049"/>
          </a:xfrm>
          <a:prstGeom prst="ellipse">
            <a:avLst/>
          </a:prstGeom>
          <a:blipFill rotWithShape="1">
            <a:blip r:embed="rId2">
              <a:alphaModFix/>
            </a:blip>
            <a:stretch>
              <a:fillRect l="9373" t="30179" r="7486" b="31193"/>
            </a:stretch>
          </a:blipFill>
          <a:ln w="38100" cap="flat" cmpd="sng">
            <a:solidFill>
              <a:srgbClr val="00649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rial"/>
              <a:ea typeface="Arial"/>
              <a:cs typeface="Arial"/>
              <a:sym typeface="Arial"/>
            </a:endParaRPr>
          </a:p>
        </p:txBody>
      </p:sp>
      <p:sp>
        <p:nvSpPr>
          <p:cNvPr id="41" name="Google Shape;179;p14">
            <a:extLst>
              <a:ext uri="{FF2B5EF4-FFF2-40B4-BE49-F238E27FC236}">
                <a16:creationId xmlns:a16="http://schemas.microsoft.com/office/drawing/2014/main" id="{670B8CB1-F375-4A18-A952-0907AA21970E}"/>
              </a:ext>
            </a:extLst>
          </p:cNvPr>
          <p:cNvSpPr/>
          <p:nvPr/>
        </p:nvSpPr>
        <p:spPr>
          <a:xfrm>
            <a:off x="828473" y="4135793"/>
            <a:ext cx="1831399" cy="1748049"/>
          </a:xfrm>
          <a:prstGeom prst="ellipse">
            <a:avLst/>
          </a:prstGeom>
          <a:blipFill rotWithShape="1">
            <a:blip r:embed="rId3">
              <a:alphaModFix/>
            </a:blip>
            <a:stretch>
              <a:fillRect l="15818" t="8264" r="17103" b="8264"/>
            </a:stretch>
          </a:blipFill>
          <a:ln w="38100" cap="flat" cmpd="sng">
            <a:solidFill>
              <a:srgbClr val="00649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42" name="Google Shape;182;p14">
            <a:extLst>
              <a:ext uri="{FF2B5EF4-FFF2-40B4-BE49-F238E27FC236}">
                <a16:creationId xmlns:a16="http://schemas.microsoft.com/office/drawing/2014/main" id="{8D173442-F079-4ED4-81F8-24CF03866038}"/>
              </a:ext>
            </a:extLst>
          </p:cNvPr>
          <p:cNvSpPr/>
          <p:nvPr/>
        </p:nvSpPr>
        <p:spPr>
          <a:xfrm>
            <a:off x="4944919" y="4135793"/>
            <a:ext cx="1831399" cy="1748049"/>
          </a:xfrm>
          <a:prstGeom prst="ellipse">
            <a:avLst/>
          </a:prstGeom>
          <a:blipFill rotWithShape="1">
            <a:blip r:embed="rId4">
              <a:alphaModFix/>
            </a:blip>
            <a:stretch>
              <a:fillRect l="26973" t="9483" r="26973" b="7448"/>
            </a:stretch>
          </a:blipFill>
          <a:ln w="38100" cap="flat" cmpd="sng">
            <a:solidFill>
              <a:srgbClr val="ACDDF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43" name="Google Shape;183;p14">
            <a:extLst>
              <a:ext uri="{FF2B5EF4-FFF2-40B4-BE49-F238E27FC236}">
                <a16:creationId xmlns:a16="http://schemas.microsoft.com/office/drawing/2014/main" id="{03B65CAC-4684-43A9-91EC-457F01B3CFBF}"/>
              </a:ext>
            </a:extLst>
          </p:cNvPr>
          <p:cNvSpPr/>
          <p:nvPr/>
        </p:nvSpPr>
        <p:spPr>
          <a:xfrm>
            <a:off x="2854832" y="4135793"/>
            <a:ext cx="1831399" cy="1748049"/>
          </a:xfrm>
          <a:prstGeom prst="ellipse">
            <a:avLst/>
          </a:prstGeom>
          <a:blipFill rotWithShape="1">
            <a:blip r:embed="rId5">
              <a:alphaModFix/>
            </a:blip>
            <a:stretch>
              <a:fillRect l="4318" t="21990" r="2706" b="21990"/>
            </a:stretch>
          </a:blipFill>
          <a:ln w="38100" cap="flat" cmpd="sng">
            <a:solidFill>
              <a:srgbClr val="ACDDF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44" name="Google Shape;181;p14">
            <a:extLst>
              <a:ext uri="{FF2B5EF4-FFF2-40B4-BE49-F238E27FC236}">
                <a16:creationId xmlns:a16="http://schemas.microsoft.com/office/drawing/2014/main" id="{3A1BB8F8-16C0-4F25-8BC9-E34156908880}"/>
              </a:ext>
            </a:extLst>
          </p:cNvPr>
          <p:cNvSpPr/>
          <p:nvPr/>
        </p:nvSpPr>
        <p:spPr>
          <a:xfrm>
            <a:off x="5027746" y="2091706"/>
            <a:ext cx="1831398" cy="1748048"/>
          </a:xfrm>
          <a:prstGeom prst="ellipse">
            <a:avLst/>
          </a:prstGeom>
          <a:blipFill rotWithShape="1">
            <a:blip r:embed="rId6">
              <a:alphaModFix/>
            </a:blip>
            <a:stretch>
              <a:fillRect l="7351" t="18403" r="7350" b="18403"/>
            </a:stretch>
          </a:blipFill>
          <a:ln w="38100" cap="flat" cmpd="sng">
            <a:solidFill>
              <a:srgbClr val="ACDDF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pic>
        <p:nvPicPr>
          <p:cNvPr id="4" name="Picture 3">
            <a:extLst>
              <a:ext uri="{FF2B5EF4-FFF2-40B4-BE49-F238E27FC236}">
                <a16:creationId xmlns:a16="http://schemas.microsoft.com/office/drawing/2014/main" id="{FE8E10E2-86D2-4563-9AEE-F56E0049FA9F}"/>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3626" t="-32832" r="3204" b="-31296"/>
          <a:stretch/>
        </p:blipFill>
        <p:spPr>
          <a:xfrm>
            <a:off x="2939344" y="2099717"/>
            <a:ext cx="1894706" cy="1719519"/>
          </a:xfrm>
          <a:prstGeom prst="ellipse">
            <a:avLst/>
          </a:prstGeom>
          <a:ln w="38100">
            <a:solidFill>
              <a:srgbClr val="00649C"/>
            </a:solidFill>
          </a:ln>
        </p:spPr>
      </p:pic>
      <p:sp>
        <p:nvSpPr>
          <p:cNvPr id="21" name="Title 20"/>
          <p:cNvSpPr>
            <a:spLocks noGrp="1"/>
          </p:cNvSpPr>
          <p:nvPr>
            <p:ph type="title"/>
          </p:nvPr>
        </p:nvSpPr>
        <p:spPr/>
        <p:txBody>
          <a:bodyPr/>
          <a:lstStyle/>
          <a:p>
            <a:r>
              <a:rPr lang="en-GB" sz="3600" dirty="0">
                <a:solidFill>
                  <a:srgbClr val="00649C"/>
                </a:solidFill>
                <a:latin typeface="+mn-lt"/>
              </a:rPr>
              <a:t>Have a Think…</a:t>
            </a:r>
          </a:p>
        </p:txBody>
      </p:sp>
      <p:sp>
        <p:nvSpPr>
          <p:cNvPr id="18" name="Google Shape;199;p15">
            <a:extLst>
              <a:ext uri="{FF2B5EF4-FFF2-40B4-BE49-F238E27FC236}">
                <a16:creationId xmlns:a16="http://schemas.microsoft.com/office/drawing/2014/main" id="{7C101E02-F5C8-4F9B-A767-48BDBDE7789A}"/>
              </a:ext>
            </a:extLst>
          </p:cNvPr>
          <p:cNvSpPr/>
          <p:nvPr/>
        </p:nvSpPr>
        <p:spPr>
          <a:xfrm>
            <a:off x="4731737" y="4331675"/>
            <a:ext cx="4089162" cy="1850792"/>
          </a:xfrm>
          <a:prstGeom prst="ellipse">
            <a:avLst/>
          </a:prstGeom>
          <a:solidFill>
            <a:srgbClr val="ACDDFC"/>
          </a:solidFill>
          <a:ln w="38100">
            <a:solidFill>
              <a:schemeClr val="bg1"/>
            </a:solid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dk1"/>
                </a:solidFill>
                <a:ea typeface="Arial"/>
                <a:cs typeface="Arial"/>
                <a:sym typeface="Arial"/>
              </a:rPr>
              <a:t>If you cannot walk to school, remember that you can still become a Walk to School Week Ambassador and earn a badge!</a:t>
            </a:r>
            <a:endParaRPr dirty="0"/>
          </a:p>
        </p:txBody>
      </p:sp>
      <p:sp>
        <p:nvSpPr>
          <p:cNvPr id="24" name="Rounded Rectangle 10">
            <a:extLst>
              <a:ext uri="{FF2B5EF4-FFF2-40B4-BE49-F238E27FC236}">
                <a16:creationId xmlns:a16="http://schemas.microsoft.com/office/drawing/2014/main" id="{0E0CDA01-29AE-4054-8BC8-B8D8790B0FEF}"/>
              </a:ext>
            </a:extLst>
          </p:cNvPr>
          <p:cNvSpPr/>
          <p:nvPr/>
        </p:nvSpPr>
        <p:spPr>
          <a:xfrm>
            <a:off x="6906624" y="2087534"/>
            <a:ext cx="1586720" cy="566933"/>
          </a:xfrm>
          <a:prstGeom prst="roundRect">
            <a:avLst>
              <a:gd name="adj" fmla="val 22002"/>
            </a:avLst>
          </a:prstGeom>
          <a:solidFill>
            <a:srgbClr val="FFFF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solidFill>
              </a:rPr>
              <a:t>Once?</a:t>
            </a:r>
          </a:p>
        </p:txBody>
      </p:sp>
      <p:sp>
        <p:nvSpPr>
          <p:cNvPr id="26" name="Rounded Rectangle 10">
            <a:extLst>
              <a:ext uri="{FF2B5EF4-FFF2-40B4-BE49-F238E27FC236}">
                <a16:creationId xmlns:a16="http://schemas.microsoft.com/office/drawing/2014/main" id="{BB177D27-EC05-43D4-A770-91468BDD8358}"/>
              </a:ext>
            </a:extLst>
          </p:cNvPr>
          <p:cNvSpPr/>
          <p:nvPr/>
        </p:nvSpPr>
        <p:spPr>
          <a:xfrm>
            <a:off x="6924333" y="2797259"/>
            <a:ext cx="1586720" cy="566933"/>
          </a:xfrm>
          <a:prstGeom prst="roundRect">
            <a:avLst>
              <a:gd name="adj" fmla="val 22002"/>
            </a:avLst>
          </a:prstGeom>
          <a:solidFill>
            <a:srgbClr val="FFFF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solidFill>
              </a:rPr>
              <a:t>Three times?</a:t>
            </a:r>
          </a:p>
        </p:txBody>
      </p:sp>
      <p:sp>
        <p:nvSpPr>
          <p:cNvPr id="29" name="Rounded Rectangle 10">
            <a:extLst>
              <a:ext uri="{FF2B5EF4-FFF2-40B4-BE49-F238E27FC236}">
                <a16:creationId xmlns:a16="http://schemas.microsoft.com/office/drawing/2014/main" id="{16BDEC30-F820-4D47-AD9C-7762F0825DB3}"/>
              </a:ext>
            </a:extLst>
          </p:cNvPr>
          <p:cNvSpPr/>
          <p:nvPr/>
        </p:nvSpPr>
        <p:spPr>
          <a:xfrm>
            <a:off x="6896431" y="3556287"/>
            <a:ext cx="1614137" cy="566933"/>
          </a:xfrm>
          <a:prstGeom prst="roundRect">
            <a:avLst>
              <a:gd name="adj" fmla="val 22002"/>
            </a:avLst>
          </a:prstGeom>
          <a:solidFill>
            <a:srgbClr val="FFFF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solidFill>
              </a:rPr>
              <a:t>Every day?</a:t>
            </a:r>
          </a:p>
        </p:txBody>
      </p:sp>
    </p:spTree>
    <p:extLst>
      <p:ext uri="{BB962C8B-B14F-4D97-AF65-F5344CB8AC3E}">
        <p14:creationId xmlns:p14="http://schemas.microsoft.com/office/powerpoint/2010/main" val="2458858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fade">
                                      <p:cBhvr>
                                        <p:cTn id="11" dur="500"/>
                                        <p:tgtEl>
                                          <p:spTgt spid="3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fade">
                                      <p:cBhvr>
                                        <p:cTn id="19" dur="500"/>
                                        <p:tgtEl>
                                          <p:spTgt spid="44"/>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fade">
                                      <p:cBhvr>
                                        <p:cTn id="23" dur="500"/>
                                        <p:tgtEl>
                                          <p:spTgt spid="41"/>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fade">
                                      <p:cBhvr>
                                        <p:cTn id="27" dur="500"/>
                                        <p:tgtEl>
                                          <p:spTgt spid="43"/>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500"/>
                                        <p:tgtEl>
                                          <p:spTgt spid="42"/>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500"/>
                                        <p:tgtEl>
                                          <p:spTgt spid="26"/>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4" grpId="0" animBg="1"/>
      <p:bldP spid="26" grpId="0" animBg="1"/>
      <p:bldP spid="2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Shape 21">
            <a:extLst>
              <a:ext uri="{FF2B5EF4-FFF2-40B4-BE49-F238E27FC236}">
                <a16:creationId xmlns:a16="http://schemas.microsoft.com/office/drawing/2014/main" id="{92CFFEF4-670E-455B-BFEA-9743932F1D7B}"/>
              </a:ext>
            </a:extLst>
          </p:cNvPr>
          <p:cNvSpPr/>
          <p:nvPr/>
        </p:nvSpPr>
        <p:spPr>
          <a:xfrm>
            <a:off x="539704" y="1266738"/>
            <a:ext cx="4554565" cy="4826267"/>
          </a:xfrm>
          <a:custGeom>
            <a:avLst/>
            <a:gdLst>
              <a:gd name="connsiteX0" fmla="*/ 0 w 4554565"/>
              <a:gd name="connsiteY0" fmla="*/ 0 h 4584192"/>
              <a:gd name="connsiteX1" fmla="*/ 4554565 w 4554565"/>
              <a:gd name="connsiteY1" fmla="*/ 0 h 4584192"/>
              <a:gd name="connsiteX2" fmla="*/ 3408517 w 4554565"/>
              <a:gd name="connsiteY2" fmla="*/ 4584192 h 4584192"/>
              <a:gd name="connsiteX3" fmla="*/ 0 w 4554565"/>
              <a:gd name="connsiteY3" fmla="*/ 4584192 h 4584192"/>
            </a:gdLst>
            <a:ahLst/>
            <a:cxnLst>
              <a:cxn ang="0">
                <a:pos x="connsiteX0" y="connsiteY0"/>
              </a:cxn>
              <a:cxn ang="0">
                <a:pos x="connsiteX1" y="connsiteY1"/>
              </a:cxn>
              <a:cxn ang="0">
                <a:pos x="connsiteX2" y="connsiteY2"/>
              </a:cxn>
              <a:cxn ang="0">
                <a:pos x="connsiteX3" y="connsiteY3"/>
              </a:cxn>
            </a:cxnLst>
            <a:rect l="l" t="t" r="r" b="b"/>
            <a:pathLst>
              <a:path w="4554565" h="4584192">
                <a:moveTo>
                  <a:pt x="0" y="0"/>
                </a:moveTo>
                <a:lnTo>
                  <a:pt x="4554565" y="0"/>
                </a:lnTo>
                <a:lnTo>
                  <a:pt x="3408517" y="4584192"/>
                </a:lnTo>
                <a:lnTo>
                  <a:pt x="0" y="4584192"/>
                </a:lnTo>
                <a:close/>
              </a:path>
            </a:pathLst>
          </a:cu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B6740AE0-094C-44A1-A66F-D8FB628D2043}"/>
              </a:ext>
            </a:extLst>
          </p:cNvPr>
          <p:cNvSpPr/>
          <p:nvPr/>
        </p:nvSpPr>
        <p:spPr>
          <a:xfrm flipH="1" flipV="1">
            <a:off x="3938778" y="1266738"/>
            <a:ext cx="4665472" cy="4826267"/>
          </a:xfrm>
          <a:custGeom>
            <a:avLst/>
            <a:gdLst>
              <a:gd name="connsiteX0" fmla="*/ 3519424 w 4665472"/>
              <a:gd name="connsiteY0" fmla="*/ 4584192 h 4584192"/>
              <a:gd name="connsiteX1" fmla="*/ 0 w 4665472"/>
              <a:gd name="connsiteY1" fmla="*/ 4584192 h 4584192"/>
              <a:gd name="connsiteX2" fmla="*/ 0 w 4665472"/>
              <a:gd name="connsiteY2" fmla="*/ 0 h 4584192"/>
              <a:gd name="connsiteX3" fmla="*/ 4665472 w 4665472"/>
              <a:gd name="connsiteY3" fmla="*/ 0 h 4584192"/>
            </a:gdLst>
            <a:ahLst/>
            <a:cxnLst>
              <a:cxn ang="0">
                <a:pos x="connsiteX0" y="connsiteY0"/>
              </a:cxn>
              <a:cxn ang="0">
                <a:pos x="connsiteX1" y="connsiteY1"/>
              </a:cxn>
              <a:cxn ang="0">
                <a:pos x="connsiteX2" y="connsiteY2"/>
              </a:cxn>
              <a:cxn ang="0">
                <a:pos x="connsiteX3" y="connsiteY3"/>
              </a:cxn>
            </a:cxnLst>
            <a:rect l="l" t="t" r="r" b="b"/>
            <a:pathLst>
              <a:path w="4665472" h="4584192">
                <a:moveTo>
                  <a:pt x="3519424" y="4584192"/>
                </a:moveTo>
                <a:lnTo>
                  <a:pt x="0" y="4584192"/>
                </a:lnTo>
                <a:lnTo>
                  <a:pt x="0" y="0"/>
                </a:lnTo>
                <a:lnTo>
                  <a:pt x="4665472" y="0"/>
                </a:lnTo>
                <a:close/>
              </a:path>
            </a:pathLst>
          </a:custGeom>
          <a:solidFill>
            <a:srgbClr val="03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2">
            <a:extLst>
              <a:ext uri="{FF2B5EF4-FFF2-40B4-BE49-F238E27FC236}">
                <a16:creationId xmlns:a16="http://schemas.microsoft.com/office/drawing/2014/main" id="{7C0F8148-383A-48EF-8987-C678FCC3119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3251" b="1"/>
          <a:stretch/>
        </p:blipFill>
        <p:spPr>
          <a:xfrm>
            <a:off x="842254" y="1870745"/>
            <a:ext cx="7449961" cy="4043114"/>
          </a:xfrm>
          <a:prstGeom prst="roundRect">
            <a:avLst>
              <a:gd name="adj" fmla="val 4051"/>
            </a:avLst>
          </a:prstGeom>
        </p:spPr>
      </p:pic>
      <p:sp>
        <p:nvSpPr>
          <p:cNvPr id="21" name="Title 20"/>
          <p:cNvSpPr>
            <a:spLocks noGrp="1"/>
          </p:cNvSpPr>
          <p:nvPr>
            <p:ph type="title"/>
          </p:nvPr>
        </p:nvSpPr>
        <p:spPr/>
        <p:txBody>
          <a:bodyPr/>
          <a:lstStyle/>
          <a:p>
            <a:r>
              <a:rPr lang="en-GB" sz="3600" dirty="0">
                <a:solidFill>
                  <a:srgbClr val="00649C"/>
                </a:solidFill>
                <a:latin typeface="+mn-lt"/>
              </a:rPr>
              <a:t>Quiz</a:t>
            </a:r>
          </a:p>
        </p:txBody>
      </p:sp>
      <p:sp>
        <p:nvSpPr>
          <p:cNvPr id="25" name="Rounded Rectangle 10">
            <a:extLst>
              <a:ext uri="{FF2B5EF4-FFF2-40B4-BE49-F238E27FC236}">
                <a16:creationId xmlns:a16="http://schemas.microsoft.com/office/drawing/2014/main" id="{FC4456C3-366E-4CB6-A3C0-9378095C2051}"/>
              </a:ext>
            </a:extLst>
          </p:cNvPr>
          <p:cNvSpPr/>
          <p:nvPr/>
        </p:nvSpPr>
        <p:spPr>
          <a:xfrm>
            <a:off x="755650" y="1392712"/>
            <a:ext cx="7632700" cy="566933"/>
          </a:xfrm>
          <a:prstGeom prst="roundRect">
            <a:avLst>
              <a:gd name="adj" fmla="val 22002"/>
            </a:avLst>
          </a:prstGeom>
          <a:solidFill>
            <a:srgbClr val="FFFFFF"/>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solidFill>
                  <a:schemeClr val="tx1"/>
                </a:solidFill>
              </a:rPr>
              <a:t>When is National Walking Month?</a:t>
            </a:r>
          </a:p>
        </p:txBody>
      </p:sp>
      <p:sp>
        <p:nvSpPr>
          <p:cNvPr id="18" name="A">
            <a:extLst>
              <a:ext uri="{FF2B5EF4-FFF2-40B4-BE49-F238E27FC236}">
                <a16:creationId xmlns:a16="http://schemas.microsoft.com/office/drawing/2014/main" id="{12FE2A25-3CA7-4334-A146-920110E39FDA}"/>
              </a:ext>
            </a:extLst>
          </p:cNvPr>
          <p:cNvSpPr/>
          <p:nvPr/>
        </p:nvSpPr>
        <p:spPr>
          <a:xfrm>
            <a:off x="3842185" y="2464021"/>
            <a:ext cx="1793511" cy="566933"/>
          </a:xfrm>
          <a:prstGeom prst="roundRect">
            <a:avLst>
              <a:gd name="adj" fmla="val 22002"/>
            </a:avLst>
          </a:prstGeom>
          <a:solidFill>
            <a:srgbClr val="FFFFFF"/>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r>
              <a:rPr lang="en-GB" dirty="0">
                <a:solidFill>
                  <a:schemeClr val="tx1"/>
                </a:solidFill>
              </a:rPr>
              <a:t>March</a:t>
            </a:r>
          </a:p>
        </p:txBody>
      </p:sp>
      <p:sp>
        <p:nvSpPr>
          <p:cNvPr id="28" name="Google Shape;148;p12">
            <a:extLst>
              <a:ext uri="{FF2B5EF4-FFF2-40B4-BE49-F238E27FC236}">
                <a16:creationId xmlns:a16="http://schemas.microsoft.com/office/drawing/2014/main" id="{06970C33-A13C-49DF-BEF9-A1F89A74BBC2}"/>
              </a:ext>
            </a:extLst>
          </p:cNvPr>
          <p:cNvSpPr/>
          <p:nvPr/>
        </p:nvSpPr>
        <p:spPr>
          <a:xfrm>
            <a:off x="3424470" y="2348784"/>
            <a:ext cx="835431" cy="797409"/>
          </a:xfrm>
          <a:prstGeom prst="ellipse">
            <a:avLst/>
          </a:prstGeom>
          <a:solidFill>
            <a:schemeClr val="bg1"/>
          </a:solidFill>
          <a:ln w="28575" cap="flat" cmpd="sng">
            <a:solidFill>
              <a:srgbClr val="00649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4800" b="1" dirty="0">
                <a:solidFill>
                  <a:srgbClr val="00649C"/>
                </a:solidFill>
                <a:ea typeface="Arial"/>
                <a:cs typeface="Arial"/>
                <a:sym typeface="Arial"/>
              </a:rPr>
              <a:t>A</a:t>
            </a:r>
            <a:endParaRPr sz="4800" b="1" dirty="0">
              <a:solidFill>
                <a:srgbClr val="00649C"/>
              </a:solidFill>
              <a:ea typeface="Arial"/>
              <a:cs typeface="Arial"/>
              <a:sym typeface="Arial"/>
            </a:endParaRPr>
          </a:p>
        </p:txBody>
      </p:sp>
      <p:sp>
        <p:nvSpPr>
          <p:cNvPr id="24" name="Google Shape;148;p12">
            <a:extLst>
              <a:ext uri="{FF2B5EF4-FFF2-40B4-BE49-F238E27FC236}">
                <a16:creationId xmlns:a16="http://schemas.microsoft.com/office/drawing/2014/main" id="{DB7673D7-2E2E-4CDA-95A5-27FC21041C5E}"/>
              </a:ext>
            </a:extLst>
          </p:cNvPr>
          <p:cNvSpPr/>
          <p:nvPr/>
        </p:nvSpPr>
        <p:spPr>
          <a:xfrm>
            <a:off x="644697" y="1266738"/>
            <a:ext cx="835431" cy="797409"/>
          </a:xfrm>
          <a:prstGeom prst="ellipse">
            <a:avLst/>
          </a:prstGeom>
          <a:solidFill>
            <a:schemeClr val="bg1"/>
          </a:solidFill>
          <a:ln w="38100" cap="flat" cmpd="sng">
            <a:solidFill>
              <a:srgbClr val="00649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4800" b="1" dirty="0">
                <a:solidFill>
                  <a:srgbClr val="00649C"/>
                </a:solidFill>
                <a:ea typeface="Arial"/>
                <a:cs typeface="Arial"/>
                <a:sym typeface="Arial"/>
              </a:rPr>
              <a:t>1</a:t>
            </a:r>
            <a:endParaRPr sz="4800" b="1" dirty="0">
              <a:solidFill>
                <a:srgbClr val="00649C"/>
              </a:solidFill>
              <a:ea typeface="Arial"/>
              <a:cs typeface="Arial"/>
              <a:sym typeface="Arial"/>
            </a:endParaRPr>
          </a:p>
        </p:txBody>
      </p:sp>
      <p:sp>
        <p:nvSpPr>
          <p:cNvPr id="26" name="B">
            <a:extLst>
              <a:ext uri="{FF2B5EF4-FFF2-40B4-BE49-F238E27FC236}">
                <a16:creationId xmlns:a16="http://schemas.microsoft.com/office/drawing/2014/main" id="{E15926DF-2F21-427D-90AF-1D6FFEDFDC22}"/>
              </a:ext>
            </a:extLst>
          </p:cNvPr>
          <p:cNvSpPr/>
          <p:nvPr/>
        </p:nvSpPr>
        <p:spPr>
          <a:xfrm>
            <a:off x="3841654" y="3481103"/>
            <a:ext cx="1793511" cy="566933"/>
          </a:xfrm>
          <a:prstGeom prst="roundRect">
            <a:avLst>
              <a:gd name="adj" fmla="val 22002"/>
            </a:avLst>
          </a:prstGeom>
          <a:solidFill>
            <a:srgbClr val="FFFFFF"/>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r>
              <a:rPr lang="en-GB" dirty="0">
                <a:solidFill>
                  <a:schemeClr val="tx1"/>
                </a:solidFill>
              </a:rPr>
              <a:t>June</a:t>
            </a:r>
          </a:p>
        </p:txBody>
      </p:sp>
      <p:sp>
        <p:nvSpPr>
          <p:cNvPr id="29" name="Google Shape;148;p12">
            <a:extLst>
              <a:ext uri="{FF2B5EF4-FFF2-40B4-BE49-F238E27FC236}">
                <a16:creationId xmlns:a16="http://schemas.microsoft.com/office/drawing/2014/main" id="{90E5AD69-5C4E-4439-B978-E6A88A8E557A}"/>
              </a:ext>
            </a:extLst>
          </p:cNvPr>
          <p:cNvSpPr/>
          <p:nvPr/>
        </p:nvSpPr>
        <p:spPr>
          <a:xfrm>
            <a:off x="3423939" y="3365866"/>
            <a:ext cx="835431" cy="797409"/>
          </a:xfrm>
          <a:prstGeom prst="ellipse">
            <a:avLst/>
          </a:prstGeom>
          <a:solidFill>
            <a:schemeClr val="bg1"/>
          </a:solidFill>
          <a:ln w="28575" cap="flat" cmpd="sng">
            <a:solidFill>
              <a:srgbClr val="00649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4800" b="1" dirty="0">
                <a:solidFill>
                  <a:srgbClr val="00649C"/>
                </a:solidFill>
                <a:ea typeface="Arial"/>
                <a:cs typeface="Arial"/>
                <a:sym typeface="Arial"/>
              </a:rPr>
              <a:t>B</a:t>
            </a:r>
            <a:endParaRPr sz="4800" b="1" dirty="0">
              <a:solidFill>
                <a:srgbClr val="00649C"/>
              </a:solidFill>
              <a:ea typeface="Arial"/>
              <a:cs typeface="Arial"/>
              <a:sym typeface="Arial"/>
            </a:endParaRPr>
          </a:p>
        </p:txBody>
      </p:sp>
      <p:sp>
        <p:nvSpPr>
          <p:cNvPr id="32" name="C">
            <a:extLst>
              <a:ext uri="{FF2B5EF4-FFF2-40B4-BE49-F238E27FC236}">
                <a16:creationId xmlns:a16="http://schemas.microsoft.com/office/drawing/2014/main" id="{D223FA01-93DD-4C92-9413-E2F89E79A750}"/>
              </a:ext>
            </a:extLst>
          </p:cNvPr>
          <p:cNvSpPr/>
          <p:nvPr/>
        </p:nvSpPr>
        <p:spPr>
          <a:xfrm>
            <a:off x="3815066" y="4445968"/>
            <a:ext cx="1793511" cy="566933"/>
          </a:xfrm>
          <a:prstGeom prst="roundRect">
            <a:avLst>
              <a:gd name="adj" fmla="val 22002"/>
            </a:avLst>
          </a:prstGeom>
          <a:solidFill>
            <a:srgbClr val="FFFFFF"/>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r>
              <a:rPr lang="en-GB" dirty="0">
                <a:solidFill>
                  <a:schemeClr val="tx1"/>
                </a:solidFill>
              </a:rPr>
              <a:t>May</a:t>
            </a:r>
          </a:p>
        </p:txBody>
      </p:sp>
      <p:sp>
        <p:nvSpPr>
          <p:cNvPr id="34" name="Google Shape;148;p12">
            <a:extLst>
              <a:ext uri="{FF2B5EF4-FFF2-40B4-BE49-F238E27FC236}">
                <a16:creationId xmlns:a16="http://schemas.microsoft.com/office/drawing/2014/main" id="{9A88635B-DA10-4E8A-8012-20832A4173FE}"/>
              </a:ext>
            </a:extLst>
          </p:cNvPr>
          <p:cNvSpPr/>
          <p:nvPr/>
        </p:nvSpPr>
        <p:spPr>
          <a:xfrm>
            <a:off x="3397351" y="4330731"/>
            <a:ext cx="835431" cy="797409"/>
          </a:xfrm>
          <a:prstGeom prst="ellipse">
            <a:avLst/>
          </a:prstGeom>
          <a:solidFill>
            <a:schemeClr val="bg1"/>
          </a:solidFill>
          <a:ln w="28575" cap="flat" cmpd="sng">
            <a:solidFill>
              <a:srgbClr val="00649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4800" b="1" dirty="0">
                <a:solidFill>
                  <a:srgbClr val="00649C"/>
                </a:solidFill>
                <a:ea typeface="Arial"/>
                <a:cs typeface="Arial"/>
                <a:sym typeface="Arial"/>
              </a:rPr>
              <a:t>C</a:t>
            </a:r>
            <a:endParaRPr sz="4800" b="1" dirty="0">
              <a:solidFill>
                <a:srgbClr val="00649C"/>
              </a:solidFill>
              <a:ea typeface="Arial"/>
              <a:cs typeface="Arial"/>
              <a:sym typeface="Arial"/>
            </a:endParaRPr>
          </a:p>
        </p:txBody>
      </p:sp>
    </p:spTree>
    <p:extLst>
      <p:ext uri="{BB962C8B-B14F-4D97-AF65-F5344CB8AC3E}">
        <p14:creationId xmlns:p14="http://schemas.microsoft.com/office/powerpoint/2010/main" val="3327798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fade">
                                      <p:cBhvr>
                                        <p:cTn id="16" dur="500"/>
                                        <p:tgtEl>
                                          <p:spTgt spid="28"/>
                                        </p:tgtEl>
                                      </p:cBhvr>
                                    </p:animEffect>
                                  </p:childTnLst>
                                </p:cTn>
                              </p:par>
                            </p:childTnLst>
                          </p:cTn>
                        </p:par>
                        <p:par>
                          <p:cTn id="17" fill="hold">
                            <p:stCondLst>
                              <p:cond delay="500"/>
                            </p:stCondLst>
                            <p:childTnLst>
                              <p:par>
                                <p:cTn id="18" presetID="22" presetClass="entr" presetSubtype="8" fill="hold" grpId="1"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wipe(left)">
                                      <p:cBhvr>
                                        <p:cTn id="20" dur="500"/>
                                        <p:tgtEl>
                                          <p:spTgt spid="1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childTnLst>
                                </p:cTn>
                              </p:par>
                            </p:childTnLst>
                          </p:cTn>
                        </p:par>
                        <p:par>
                          <p:cTn id="26" fill="hold">
                            <p:stCondLst>
                              <p:cond delay="500"/>
                            </p:stCondLst>
                            <p:childTnLst>
                              <p:par>
                                <p:cTn id="27" presetID="22" presetClass="entr" presetSubtype="8" fill="hold" grpId="1" nodeType="after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wipe(left)">
                                      <p:cBhvr>
                                        <p:cTn id="29" dur="500"/>
                                        <p:tgtEl>
                                          <p:spTgt spid="26"/>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fade">
                                      <p:cBhvr>
                                        <p:cTn id="34" dur="500"/>
                                        <p:tgtEl>
                                          <p:spTgt spid="34"/>
                                        </p:tgtEl>
                                      </p:cBhvr>
                                    </p:animEffect>
                                  </p:childTnLst>
                                </p:cTn>
                              </p:par>
                            </p:childTnLst>
                          </p:cTn>
                        </p:par>
                        <p:par>
                          <p:cTn id="35" fill="hold">
                            <p:stCondLst>
                              <p:cond delay="500"/>
                            </p:stCondLst>
                            <p:childTnLst>
                              <p:par>
                                <p:cTn id="36" presetID="22" presetClass="entr" presetSubtype="8" fill="hold" grpId="1"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500"/>
                                        <p:tgtEl>
                                          <p:spTgt spid="32"/>
                                        </p:tgtEl>
                                      </p:cBhvr>
                                    </p:animEffect>
                                  </p:childTnLst>
                                </p:cTn>
                              </p:par>
                            </p:childTnLst>
                          </p:cTn>
                        </p:par>
                      </p:childTnLst>
                    </p:cTn>
                  </p:par>
                  <p:par>
                    <p:cTn id="39" fill="hold">
                      <p:stCondLst>
                        <p:cond delay="indefinite"/>
                      </p:stCondLst>
                      <p:childTnLst>
                        <p:par>
                          <p:cTn id="40" fill="hold">
                            <p:stCondLst>
                              <p:cond delay="0"/>
                            </p:stCondLst>
                            <p:childTnLst>
                              <p:par>
                                <p:cTn id="41" presetID="1" presetClass="emph" presetSubtype="2" fill="hold" nodeType="clickEffect">
                                  <p:stCondLst>
                                    <p:cond delay="0"/>
                                  </p:stCondLst>
                                  <p:childTnLst>
                                    <p:animClr clrSpc="rgb" dir="cw">
                                      <p:cBhvr>
                                        <p:cTn id="42" dur="2000" fill="hold"/>
                                        <p:tgtEl>
                                          <p:spTgt spid="32"/>
                                        </p:tgtEl>
                                        <p:attrNameLst>
                                          <p:attrName>fillcolor</p:attrName>
                                        </p:attrNameLst>
                                      </p:cBhvr>
                                      <p:to>
                                        <a:srgbClr val="92D050"/>
                                      </p:to>
                                    </p:animClr>
                                    <p:set>
                                      <p:cBhvr>
                                        <p:cTn id="43" dur="2000" fill="hold"/>
                                        <p:tgtEl>
                                          <p:spTgt spid="32"/>
                                        </p:tgtEl>
                                        <p:attrNameLst>
                                          <p:attrName>fill.type</p:attrName>
                                        </p:attrNameLst>
                                      </p:cBhvr>
                                      <p:to>
                                        <p:strVal val="solid"/>
                                      </p:to>
                                    </p:set>
                                    <p:set>
                                      <p:cBhvr>
                                        <p:cTn id="44" dur="2000" fill="hold"/>
                                        <p:tgtEl>
                                          <p:spTgt spid="3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5" restart="whenNotActive" fill="hold" evtFilter="cancelBubble" nodeType="interactiveSeq">
                <p:stCondLst>
                  <p:cond evt="onClick" delay="0">
                    <p:tgtEl>
                      <p:spTgt spid="25"/>
                    </p:tgtEl>
                  </p:cond>
                </p:stCondLst>
                <p:endSync evt="end" delay="0">
                  <p:rtn val="all"/>
                </p:endSync>
                <p:childTnLst>
                  <p:par>
                    <p:cTn id="46" fill="hold">
                      <p:stCondLst>
                        <p:cond delay="0"/>
                      </p:stCondLst>
                      <p:childTnLst>
                        <p:par>
                          <p:cTn id="47" fill="hold">
                            <p:stCondLst>
                              <p:cond delay="0"/>
                            </p:stCondLst>
                            <p:childTnLst>
                              <p:par>
                                <p:cTn id="48" presetID="1" presetClass="emph" presetSubtype="2" fill="hold" nodeType="clickEffect">
                                  <p:stCondLst>
                                    <p:cond delay="0"/>
                                  </p:stCondLst>
                                  <p:childTnLst>
                                    <p:animClr clrSpc="rgb" dir="cw">
                                      <p:cBhvr>
                                        <p:cTn id="49" dur="2000" fill="hold"/>
                                        <p:tgtEl>
                                          <p:spTgt spid="32"/>
                                        </p:tgtEl>
                                        <p:attrNameLst>
                                          <p:attrName>fillcolor</p:attrName>
                                        </p:attrNameLst>
                                      </p:cBhvr>
                                      <p:to>
                                        <a:srgbClr val="92D050"/>
                                      </p:to>
                                    </p:animClr>
                                    <p:set>
                                      <p:cBhvr>
                                        <p:cTn id="50" dur="2000" fill="hold"/>
                                        <p:tgtEl>
                                          <p:spTgt spid="32"/>
                                        </p:tgtEl>
                                        <p:attrNameLst>
                                          <p:attrName>fill.type</p:attrName>
                                        </p:attrNameLst>
                                      </p:cBhvr>
                                      <p:to>
                                        <p:strVal val="solid"/>
                                      </p:to>
                                    </p:set>
                                    <p:set>
                                      <p:cBhvr>
                                        <p:cTn id="51" dur="2000" fill="hold"/>
                                        <p:tgtEl>
                                          <p:spTgt spid="32"/>
                                        </p:tgtEl>
                                        <p:attrNameLst>
                                          <p:attrName>fill.on</p:attrName>
                                        </p:attrNameLst>
                                      </p:cBhvr>
                                      <p:to>
                                        <p:strVal val="true"/>
                                      </p:to>
                                    </p:set>
                                  </p:childTnLst>
                                </p:cTn>
                              </p:par>
                            </p:childTnLst>
                          </p:cTn>
                        </p:par>
                      </p:childTnLst>
                    </p:cTn>
                  </p:par>
                </p:childTnLst>
              </p:cTn>
              <p:nextCondLst>
                <p:cond evt="onClick" delay="0">
                  <p:tgtEl>
                    <p:spTgt spid="25"/>
                  </p:tgtEl>
                </p:cond>
              </p:nextCondLst>
            </p:seq>
            <p:seq concurrent="1" nextAc="seek">
              <p:cTn id="52" restart="whenNotActive" fill="hold" evtFilter="cancelBubble" nodeType="interactiveSeq">
                <p:stCondLst>
                  <p:cond evt="onClick" delay="0">
                    <p:tgtEl>
                      <p:spTgt spid="26"/>
                    </p:tgtEl>
                  </p:cond>
                </p:stCondLst>
                <p:endSync evt="end" delay="0">
                  <p:rtn val="all"/>
                </p:endSync>
                <p:childTnLst>
                  <p:par>
                    <p:cTn id="53" fill="hold">
                      <p:stCondLst>
                        <p:cond delay="0"/>
                      </p:stCondLst>
                      <p:childTnLst>
                        <p:par>
                          <p:cTn id="54" fill="hold">
                            <p:stCondLst>
                              <p:cond delay="0"/>
                            </p:stCondLst>
                            <p:childTnLst>
                              <p:par>
                                <p:cTn id="55" presetID="1" presetClass="emph" presetSubtype="2" fill="hold" nodeType="clickEffect">
                                  <p:stCondLst>
                                    <p:cond delay="0"/>
                                  </p:stCondLst>
                                  <p:childTnLst>
                                    <p:animClr clrSpc="rgb" dir="cw">
                                      <p:cBhvr>
                                        <p:cTn id="56" dur="2000" fill="hold"/>
                                        <p:tgtEl>
                                          <p:spTgt spid="26"/>
                                        </p:tgtEl>
                                        <p:attrNameLst>
                                          <p:attrName>fillcolor</p:attrName>
                                        </p:attrNameLst>
                                      </p:cBhvr>
                                      <p:to>
                                        <a:schemeClr val="accent2"/>
                                      </p:to>
                                    </p:animClr>
                                    <p:set>
                                      <p:cBhvr>
                                        <p:cTn id="57" dur="2000" fill="hold"/>
                                        <p:tgtEl>
                                          <p:spTgt spid="26"/>
                                        </p:tgtEl>
                                        <p:attrNameLst>
                                          <p:attrName>fill.type</p:attrName>
                                        </p:attrNameLst>
                                      </p:cBhvr>
                                      <p:to>
                                        <p:strVal val="solid"/>
                                      </p:to>
                                    </p:set>
                                    <p:set>
                                      <p:cBhvr>
                                        <p:cTn id="58" dur="200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59" restart="whenNotActive" fill="hold" evtFilter="cancelBubble" nodeType="interactiveSeq">
                <p:stCondLst>
                  <p:cond evt="onClick" delay="0">
                    <p:tgtEl>
                      <p:spTgt spid="18"/>
                    </p:tgtEl>
                  </p:cond>
                </p:stCondLst>
                <p:endSync evt="end" delay="0">
                  <p:rtn val="all"/>
                </p:endSync>
                <p:childTnLst>
                  <p:par>
                    <p:cTn id="60" fill="hold">
                      <p:stCondLst>
                        <p:cond delay="0"/>
                      </p:stCondLst>
                      <p:childTnLst>
                        <p:par>
                          <p:cTn id="61" fill="hold">
                            <p:stCondLst>
                              <p:cond delay="0"/>
                            </p:stCondLst>
                            <p:childTnLst>
                              <p:par>
                                <p:cTn id="62" presetID="1" presetClass="emph" presetSubtype="2" fill="hold" nodeType="clickEffect">
                                  <p:stCondLst>
                                    <p:cond delay="0"/>
                                  </p:stCondLst>
                                  <p:childTnLst>
                                    <p:animClr clrSpc="rgb" dir="cw">
                                      <p:cBhvr>
                                        <p:cTn id="63" dur="2000" fill="hold"/>
                                        <p:tgtEl>
                                          <p:spTgt spid="18"/>
                                        </p:tgtEl>
                                        <p:attrNameLst>
                                          <p:attrName>fillcolor</p:attrName>
                                        </p:attrNameLst>
                                      </p:cBhvr>
                                      <p:to>
                                        <a:schemeClr val="accent2"/>
                                      </p:to>
                                    </p:animClr>
                                    <p:set>
                                      <p:cBhvr>
                                        <p:cTn id="64" dur="2000" fill="hold"/>
                                        <p:tgtEl>
                                          <p:spTgt spid="18"/>
                                        </p:tgtEl>
                                        <p:attrNameLst>
                                          <p:attrName>fill.type</p:attrName>
                                        </p:attrNameLst>
                                      </p:cBhvr>
                                      <p:to>
                                        <p:strVal val="solid"/>
                                      </p:to>
                                    </p:set>
                                    <p:set>
                                      <p:cBhvr>
                                        <p:cTn id="65" dur="2000" fill="hold"/>
                                        <p:tgtEl>
                                          <p:spTgt spid="18"/>
                                        </p:tgtEl>
                                        <p:attrNameLst>
                                          <p:attrName>fill.on</p:attrName>
                                        </p:attrNameLst>
                                      </p:cBhvr>
                                      <p:to>
                                        <p:strVal val="true"/>
                                      </p:to>
                                    </p:set>
                                  </p:childTnLst>
                                </p:cTn>
                              </p:par>
                            </p:childTnLst>
                          </p:cTn>
                        </p:par>
                      </p:childTnLst>
                    </p:cTn>
                  </p:par>
                </p:childTnLst>
              </p:cTn>
              <p:nextCondLst>
                <p:cond evt="onClick" delay="0">
                  <p:tgtEl>
                    <p:spTgt spid="18"/>
                  </p:tgtEl>
                </p:cond>
              </p:nextCondLst>
            </p:seq>
          </p:childTnLst>
        </p:cTn>
      </p:par>
    </p:tnLst>
    <p:bldLst>
      <p:bldP spid="25" grpId="0" animBg="1"/>
      <p:bldP spid="18" grpId="1" animBg="1"/>
      <p:bldP spid="28" grpId="0" animBg="1"/>
      <p:bldP spid="24" grpId="0" animBg="1"/>
      <p:bldP spid="26" grpId="1" animBg="1"/>
      <p:bldP spid="29" grpId="0" animBg="1"/>
      <p:bldP spid="32" grpId="1" animBg="1"/>
      <p:bldP spid="3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Shape 21">
            <a:extLst>
              <a:ext uri="{FF2B5EF4-FFF2-40B4-BE49-F238E27FC236}">
                <a16:creationId xmlns:a16="http://schemas.microsoft.com/office/drawing/2014/main" id="{92CFFEF4-670E-455B-BFEA-9743932F1D7B}"/>
              </a:ext>
            </a:extLst>
          </p:cNvPr>
          <p:cNvSpPr/>
          <p:nvPr/>
        </p:nvSpPr>
        <p:spPr>
          <a:xfrm>
            <a:off x="539704" y="1266738"/>
            <a:ext cx="4554565" cy="4826267"/>
          </a:xfrm>
          <a:custGeom>
            <a:avLst/>
            <a:gdLst>
              <a:gd name="connsiteX0" fmla="*/ 0 w 4554565"/>
              <a:gd name="connsiteY0" fmla="*/ 0 h 4584192"/>
              <a:gd name="connsiteX1" fmla="*/ 4554565 w 4554565"/>
              <a:gd name="connsiteY1" fmla="*/ 0 h 4584192"/>
              <a:gd name="connsiteX2" fmla="*/ 3408517 w 4554565"/>
              <a:gd name="connsiteY2" fmla="*/ 4584192 h 4584192"/>
              <a:gd name="connsiteX3" fmla="*/ 0 w 4554565"/>
              <a:gd name="connsiteY3" fmla="*/ 4584192 h 4584192"/>
            </a:gdLst>
            <a:ahLst/>
            <a:cxnLst>
              <a:cxn ang="0">
                <a:pos x="connsiteX0" y="connsiteY0"/>
              </a:cxn>
              <a:cxn ang="0">
                <a:pos x="connsiteX1" y="connsiteY1"/>
              </a:cxn>
              <a:cxn ang="0">
                <a:pos x="connsiteX2" y="connsiteY2"/>
              </a:cxn>
              <a:cxn ang="0">
                <a:pos x="connsiteX3" y="connsiteY3"/>
              </a:cxn>
            </a:cxnLst>
            <a:rect l="l" t="t" r="r" b="b"/>
            <a:pathLst>
              <a:path w="4554565" h="4584192">
                <a:moveTo>
                  <a:pt x="0" y="0"/>
                </a:moveTo>
                <a:lnTo>
                  <a:pt x="4554565" y="0"/>
                </a:lnTo>
                <a:lnTo>
                  <a:pt x="3408517" y="4584192"/>
                </a:lnTo>
                <a:lnTo>
                  <a:pt x="0" y="4584192"/>
                </a:lnTo>
                <a:close/>
              </a:path>
            </a:pathLst>
          </a:cu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B6740AE0-094C-44A1-A66F-D8FB628D2043}"/>
              </a:ext>
            </a:extLst>
          </p:cNvPr>
          <p:cNvSpPr/>
          <p:nvPr/>
        </p:nvSpPr>
        <p:spPr>
          <a:xfrm flipH="1" flipV="1">
            <a:off x="3938778" y="1266738"/>
            <a:ext cx="4665472" cy="4826267"/>
          </a:xfrm>
          <a:custGeom>
            <a:avLst/>
            <a:gdLst>
              <a:gd name="connsiteX0" fmla="*/ 3519424 w 4665472"/>
              <a:gd name="connsiteY0" fmla="*/ 4584192 h 4584192"/>
              <a:gd name="connsiteX1" fmla="*/ 0 w 4665472"/>
              <a:gd name="connsiteY1" fmla="*/ 4584192 h 4584192"/>
              <a:gd name="connsiteX2" fmla="*/ 0 w 4665472"/>
              <a:gd name="connsiteY2" fmla="*/ 0 h 4584192"/>
              <a:gd name="connsiteX3" fmla="*/ 4665472 w 4665472"/>
              <a:gd name="connsiteY3" fmla="*/ 0 h 4584192"/>
            </a:gdLst>
            <a:ahLst/>
            <a:cxnLst>
              <a:cxn ang="0">
                <a:pos x="connsiteX0" y="connsiteY0"/>
              </a:cxn>
              <a:cxn ang="0">
                <a:pos x="connsiteX1" y="connsiteY1"/>
              </a:cxn>
              <a:cxn ang="0">
                <a:pos x="connsiteX2" y="connsiteY2"/>
              </a:cxn>
              <a:cxn ang="0">
                <a:pos x="connsiteX3" y="connsiteY3"/>
              </a:cxn>
            </a:cxnLst>
            <a:rect l="l" t="t" r="r" b="b"/>
            <a:pathLst>
              <a:path w="4665472" h="4584192">
                <a:moveTo>
                  <a:pt x="3519424" y="4584192"/>
                </a:moveTo>
                <a:lnTo>
                  <a:pt x="0" y="4584192"/>
                </a:lnTo>
                <a:lnTo>
                  <a:pt x="0" y="0"/>
                </a:lnTo>
                <a:lnTo>
                  <a:pt x="4665472" y="0"/>
                </a:lnTo>
                <a:close/>
              </a:path>
            </a:pathLst>
          </a:custGeom>
          <a:solidFill>
            <a:srgbClr val="03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2">
            <a:extLst>
              <a:ext uri="{FF2B5EF4-FFF2-40B4-BE49-F238E27FC236}">
                <a16:creationId xmlns:a16="http://schemas.microsoft.com/office/drawing/2014/main" id="{7C0F8148-383A-48EF-8987-C678FCC3119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3251" b="1"/>
          <a:stretch/>
        </p:blipFill>
        <p:spPr>
          <a:xfrm>
            <a:off x="842254" y="1870745"/>
            <a:ext cx="7449961" cy="4043114"/>
          </a:xfrm>
          <a:prstGeom prst="roundRect">
            <a:avLst>
              <a:gd name="adj" fmla="val 4051"/>
            </a:avLst>
          </a:prstGeom>
        </p:spPr>
      </p:pic>
      <p:sp>
        <p:nvSpPr>
          <p:cNvPr id="21" name="Title 20"/>
          <p:cNvSpPr>
            <a:spLocks noGrp="1"/>
          </p:cNvSpPr>
          <p:nvPr>
            <p:ph type="title"/>
          </p:nvPr>
        </p:nvSpPr>
        <p:spPr/>
        <p:txBody>
          <a:bodyPr/>
          <a:lstStyle/>
          <a:p>
            <a:r>
              <a:rPr lang="en-GB" sz="3600" dirty="0">
                <a:solidFill>
                  <a:srgbClr val="00649C"/>
                </a:solidFill>
                <a:latin typeface="+mn-lt"/>
              </a:rPr>
              <a:t>Quiz</a:t>
            </a:r>
          </a:p>
        </p:txBody>
      </p:sp>
      <p:sp>
        <p:nvSpPr>
          <p:cNvPr id="25" name="Rounded Rectangle 10">
            <a:extLst>
              <a:ext uri="{FF2B5EF4-FFF2-40B4-BE49-F238E27FC236}">
                <a16:creationId xmlns:a16="http://schemas.microsoft.com/office/drawing/2014/main" id="{FC4456C3-366E-4CB6-A3C0-9378095C2051}"/>
              </a:ext>
            </a:extLst>
          </p:cNvPr>
          <p:cNvSpPr/>
          <p:nvPr/>
        </p:nvSpPr>
        <p:spPr>
          <a:xfrm>
            <a:off x="842254" y="1274403"/>
            <a:ext cx="7546096" cy="884115"/>
          </a:xfrm>
          <a:prstGeom prst="roundRect">
            <a:avLst>
              <a:gd name="adj" fmla="val 22002"/>
            </a:avLst>
          </a:prstGeom>
          <a:solidFill>
            <a:srgbClr val="FFFFFF"/>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solidFill>
              </a:rPr>
              <a:t>How much physical activity should </a:t>
            </a:r>
            <a:br>
              <a:rPr lang="en-GB" dirty="0">
                <a:solidFill>
                  <a:schemeClr val="tx1"/>
                </a:solidFill>
              </a:rPr>
            </a:br>
            <a:r>
              <a:rPr lang="en-GB" dirty="0">
                <a:solidFill>
                  <a:schemeClr val="tx1"/>
                </a:solidFill>
              </a:rPr>
              <a:t>we do every day, at the very least?</a:t>
            </a:r>
          </a:p>
        </p:txBody>
      </p:sp>
      <p:sp>
        <p:nvSpPr>
          <p:cNvPr id="18" name="A">
            <a:extLst>
              <a:ext uri="{FF2B5EF4-FFF2-40B4-BE49-F238E27FC236}">
                <a16:creationId xmlns:a16="http://schemas.microsoft.com/office/drawing/2014/main" id="{12FE2A25-3CA7-4334-A146-920110E39FDA}"/>
              </a:ext>
            </a:extLst>
          </p:cNvPr>
          <p:cNvSpPr/>
          <p:nvPr/>
        </p:nvSpPr>
        <p:spPr>
          <a:xfrm>
            <a:off x="3842185" y="2464021"/>
            <a:ext cx="2063665" cy="566933"/>
          </a:xfrm>
          <a:prstGeom prst="roundRect">
            <a:avLst>
              <a:gd name="adj" fmla="val 22002"/>
            </a:avLst>
          </a:prstGeom>
          <a:solidFill>
            <a:srgbClr val="FFFFFF"/>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r>
              <a:rPr lang="en-GB" dirty="0">
                <a:solidFill>
                  <a:schemeClr val="tx1"/>
                </a:solidFill>
              </a:rPr>
              <a:t>30 minutes</a:t>
            </a:r>
          </a:p>
        </p:txBody>
      </p:sp>
      <p:sp>
        <p:nvSpPr>
          <p:cNvPr id="28" name="Google Shape;148;p12">
            <a:extLst>
              <a:ext uri="{FF2B5EF4-FFF2-40B4-BE49-F238E27FC236}">
                <a16:creationId xmlns:a16="http://schemas.microsoft.com/office/drawing/2014/main" id="{06970C33-A13C-49DF-BEF9-A1F89A74BBC2}"/>
              </a:ext>
            </a:extLst>
          </p:cNvPr>
          <p:cNvSpPr/>
          <p:nvPr/>
        </p:nvSpPr>
        <p:spPr>
          <a:xfrm>
            <a:off x="3424470" y="2348784"/>
            <a:ext cx="835431" cy="797409"/>
          </a:xfrm>
          <a:prstGeom prst="ellipse">
            <a:avLst/>
          </a:prstGeom>
          <a:solidFill>
            <a:schemeClr val="bg1"/>
          </a:solidFill>
          <a:ln w="28575" cap="flat" cmpd="sng">
            <a:solidFill>
              <a:srgbClr val="00649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4800" b="1" dirty="0">
                <a:solidFill>
                  <a:srgbClr val="00649C"/>
                </a:solidFill>
                <a:ea typeface="Arial"/>
                <a:cs typeface="Arial"/>
                <a:sym typeface="Arial"/>
              </a:rPr>
              <a:t>A</a:t>
            </a:r>
            <a:endParaRPr sz="4800" b="1" dirty="0">
              <a:solidFill>
                <a:srgbClr val="00649C"/>
              </a:solidFill>
              <a:ea typeface="Arial"/>
              <a:cs typeface="Arial"/>
              <a:sym typeface="Arial"/>
            </a:endParaRPr>
          </a:p>
        </p:txBody>
      </p:sp>
      <p:sp>
        <p:nvSpPr>
          <p:cNvPr id="24" name="Google Shape;148;p12">
            <a:extLst>
              <a:ext uri="{FF2B5EF4-FFF2-40B4-BE49-F238E27FC236}">
                <a16:creationId xmlns:a16="http://schemas.microsoft.com/office/drawing/2014/main" id="{DB7673D7-2E2E-4CDA-95A5-27FC21041C5E}"/>
              </a:ext>
            </a:extLst>
          </p:cNvPr>
          <p:cNvSpPr/>
          <p:nvPr/>
        </p:nvSpPr>
        <p:spPr>
          <a:xfrm>
            <a:off x="644697" y="1266738"/>
            <a:ext cx="835431" cy="797409"/>
          </a:xfrm>
          <a:prstGeom prst="ellipse">
            <a:avLst/>
          </a:prstGeom>
          <a:solidFill>
            <a:schemeClr val="bg1"/>
          </a:solidFill>
          <a:ln w="38100" cap="flat" cmpd="sng">
            <a:solidFill>
              <a:srgbClr val="00649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4800" b="1" dirty="0">
                <a:solidFill>
                  <a:srgbClr val="00649C"/>
                </a:solidFill>
                <a:ea typeface="Arial"/>
                <a:cs typeface="Arial"/>
                <a:sym typeface="Arial"/>
              </a:rPr>
              <a:t>2</a:t>
            </a:r>
            <a:endParaRPr sz="4800" b="1" dirty="0">
              <a:solidFill>
                <a:srgbClr val="00649C"/>
              </a:solidFill>
              <a:ea typeface="Arial"/>
              <a:cs typeface="Arial"/>
              <a:sym typeface="Arial"/>
            </a:endParaRPr>
          </a:p>
        </p:txBody>
      </p:sp>
      <p:sp>
        <p:nvSpPr>
          <p:cNvPr id="26" name="B">
            <a:extLst>
              <a:ext uri="{FF2B5EF4-FFF2-40B4-BE49-F238E27FC236}">
                <a16:creationId xmlns:a16="http://schemas.microsoft.com/office/drawing/2014/main" id="{E15926DF-2F21-427D-90AF-1D6FFEDFDC22}"/>
              </a:ext>
            </a:extLst>
          </p:cNvPr>
          <p:cNvSpPr/>
          <p:nvPr/>
        </p:nvSpPr>
        <p:spPr>
          <a:xfrm>
            <a:off x="3841654" y="3481103"/>
            <a:ext cx="2063665" cy="566933"/>
          </a:xfrm>
          <a:prstGeom prst="roundRect">
            <a:avLst>
              <a:gd name="adj" fmla="val 22002"/>
            </a:avLst>
          </a:prstGeom>
          <a:solidFill>
            <a:srgbClr val="FFFFFF"/>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r>
              <a:rPr lang="en-GB" dirty="0">
                <a:solidFill>
                  <a:schemeClr val="tx1"/>
                </a:solidFill>
              </a:rPr>
              <a:t>60 minutes</a:t>
            </a:r>
          </a:p>
        </p:txBody>
      </p:sp>
      <p:sp>
        <p:nvSpPr>
          <p:cNvPr id="29" name="Google Shape;148;p12">
            <a:extLst>
              <a:ext uri="{FF2B5EF4-FFF2-40B4-BE49-F238E27FC236}">
                <a16:creationId xmlns:a16="http://schemas.microsoft.com/office/drawing/2014/main" id="{90E5AD69-5C4E-4439-B978-E6A88A8E557A}"/>
              </a:ext>
            </a:extLst>
          </p:cNvPr>
          <p:cNvSpPr/>
          <p:nvPr/>
        </p:nvSpPr>
        <p:spPr>
          <a:xfrm>
            <a:off x="3423939" y="3365866"/>
            <a:ext cx="835431" cy="797409"/>
          </a:xfrm>
          <a:prstGeom prst="ellipse">
            <a:avLst/>
          </a:prstGeom>
          <a:solidFill>
            <a:schemeClr val="bg1"/>
          </a:solidFill>
          <a:ln w="28575" cap="flat" cmpd="sng">
            <a:solidFill>
              <a:srgbClr val="00649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4800" b="1" dirty="0">
                <a:solidFill>
                  <a:srgbClr val="00649C"/>
                </a:solidFill>
                <a:ea typeface="Arial"/>
                <a:cs typeface="Arial"/>
                <a:sym typeface="Arial"/>
              </a:rPr>
              <a:t>B</a:t>
            </a:r>
            <a:endParaRPr sz="4800" b="1" dirty="0">
              <a:solidFill>
                <a:srgbClr val="00649C"/>
              </a:solidFill>
              <a:ea typeface="Arial"/>
              <a:cs typeface="Arial"/>
              <a:sym typeface="Arial"/>
            </a:endParaRPr>
          </a:p>
        </p:txBody>
      </p:sp>
      <p:sp>
        <p:nvSpPr>
          <p:cNvPr id="32" name="C">
            <a:extLst>
              <a:ext uri="{FF2B5EF4-FFF2-40B4-BE49-F238E27FC236}">
                <a16:creationId xmlns:a16="http://schemas.microsoft.com/office/drawing/2014/main" id="{D223FA01-93DD-4C92-9413-E2F89E79A750}"/>
              </a:ext>
            </a:extLst>
          </p:cNvPr>
          <p:cNvSpPr/>
          <p:nvPr/>
        </p:nvSpPr>
        <p:spPr>
          <a:xfrm>
            <a:off x="3815066" y="4445968"/>
            <a:ext cx="2063665" cy="566933"/>
          </a:xfrm>
          <a:prstGeom prst="roundRect">
            <a:avLst>
              <a:gd name="adj" fmla="val 22002"/>
            </a:avLst>
          </a:prstGeom>
          <a:solidFill>
            <a:srgbClr val="FFFFFF"/>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r>
              <a:rPr lang="en-GB" dirty="0">
                <a:solidFill>
                  <a:schemeClr val="tx1"/>
                </a:solidFill>
              </a:rPr>
              <a:t>2 hours</a:t>
            </a:r>
          </a:p>
        </p:txBody>
      </p:sp>
      <p:sp>
        <p:nvSpPr>
          <p:cNvPr id="34" name="Google Shape;148;p12">
            <a:extLst>
              <a:ext uri="{FF2B5EF4-FFF2-40B4-BE49-F238E27FC236}">
                <a16:creationId xmlns:a16="http://schemas.microsoft.com/office/drawing/2014/main" id="{9A88635B-DA10-4E8A-8012-20832A4173FE}"/>
              </a:ext>
            </a:extLst>
          </p:cNvPr>
          <p:cNvSpPr/>
          <p:nvPr/>
        </p:nvSpPr>
        <p:spPr>
          <a:xfrm>
            <a:off x="3397351" y="4330731"/>
            <a:ext cx="835431" cy="797409"/>
          </a:xfrm>
          <a:prstGeom prst="ellipse">
            <a:avLst/>
          </a:prstGeom>
          <a:solidFill>
            <a:schemeClr val="bg1"/>
          </a:solidFill>
          <a:ln w="28575" cap="flat" cmpd="sng">
            <a:solidFill>
              <a:srgbClr val="00649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4800" b="1" dirty="0">
                <a:solidFill>
                  <a:srgbClr val="00649C"/>
                </a:solidFill>
                <a:ea typeface="Arial"/>
                <a:cs typeface="Arial"/>
                <a:sym typeface="Arial"/>
              </a:rPr>
              <a:t>C</a:t>
            </a:r>
            <a:endParaRPr sz="4800" b="1" dirty="0">
              <a:solidFill>
                <a:srgbClr val="00649C"/>
              </a:solidFill>
              <a:ea typeface="Arial"/>
              <a:cs typeface="Arial"/>
              <a:sym typeface="Arial"/>
            </a:endParaRPr>
          </a:p>
        </p:txBody>
      </p:sp>
    </p:spTree>
    <p:extLst>
      <p:ext uri="{BB962C8B-B14F-4D97-AF65-F5344CB8AC3E}">
        <p14:creationId xmlns:p14="http://schemas.microsoft.com/office/powerpoint/2010/main" val="4016025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fade">
                                      <p:cBhvr>
                                        <p:cTn id="16" dur="500"/>
                                        <p:tgtEl>
                                          <p:spTgt spid="28"/>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wipe(left)">
                                      <p:cBhvr>
                                        <p:cTn id="20" dur="500"/>
                                        <p:tgtEl>
                                          <p:spTgt spid="1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childTnLst>
                                </p:cTn>
                              </p:par>
                            </p:childTnLst>
                          </p:cTn>
                        </p:par>
                        <p:par>
                          <p:cTn id="26" fill="hold">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wipe(left)">
                                      <p:cBhvr>
                                        <p:cTn id="29" dur="500"/>
                                        <p:tgtEl>
                                          <p:spTgt spid="26"/>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fade">
                                      <p:cBhvr>
                                        <p:cTn id="34" dur="500"/>
                                        <p:tgtEl>
                                          <p:spTgt spid="34"/>
                                        </p:tgtEl>
                                      </p:cBhvr>
                                    </p:animEffect>
                                  </p:childTnLst>
                                </p:cTn>
                              </p:par>
                            </p:childTnLst>
                          </p:cTn>
                        </p:par>
                        <p:par>
                          <p:cTn id="35" fill="hold">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500"/>
                                        <p:tgtEl>
                                          <p:spTgt spid="32"/>
                                        </p:tgtEl>
                                      </p:cBhvr>
                                    </p:animEffect>
                                  </p:childTnLst>
                                </p:cTn>
                              </p:par>
                            </p:childTnLst>
                          </p:cTn>
                        </p:par>
                      </p:childTnLst>
                    </p:cTn>
                  </p:par>
                  <p:par>
                    <p:cTn id="39" fill="hold">
                      <p:stCondLst>
                        <p:cond delay="indefinite"/>
                      </p:stCondLst>
                      <p:childTnLst>
                        <p:par>
                          <p:cTn id="40" fill="hold">
                            <p:stCondLst>
                              <p:cond delay="0"/>
                            </p:stCondLst>
                            <p:childTnLst>
                              <p:par>
                                <p:cTn id="41" presetID="1" presetClass="emph" presetSubtype="2" fill="hold" nodeType="clickEffect">
                                  <p:stCondLst>
                                    <p:cond delay="0"/>
                                  </p:stCondLst>
                                  <p:childTnLst>
                                    <p:animClr clrSpc="rgb" dir="cw">
                                      <p:cBhvr>
                                        <p:cTn id="42" dur="2000" fill="hold"/>
                                        <p:tgtEl>
                                          <p:spTgt spid="26"/>
                                        </p:tgtEl>
                                        <p:attrNameLst>
                                          <p:attrName>fillcolor</p:attrName>
                                        </p:attrNameLst>
                                      </p:cBhvr>
                                      <p:to>
                                        <a:srgbClr val="92D050"/>
                                      </p:to>
                                    </p:animClr>
                                    <p:set>
                                      <p:cBhvr>
                                        <p:cTn id="43" dur="2000" fill="hold"/>
                                        <p:tgtEl>
                                          <p:spTgt spid="26"/>
                                        </p:tgtEl>
                                        <p:attrNameLst>
                                          <p:attrName>fill.type</p:attrName>
                                        </p:attrNameLst>
                                      </p:cBhvr>
                                      <p:to>
                                        <p:strVal val="solid"/>
                                      </p:to>
                                    </p:set>
                                    <p:set>
                                      <p:cBhvr>
                                        <p:cTn id="44" dur="2000" fill="hold"/>
                                        <p:tgtEl>
                                          <p:spTgt spid="2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5" restart="whenNotActive" fill="hold" evtFilter="cancelBubble" nodeType="interactiveSeq">
                <p:stCondLst>
                  <p:cond evt="onClick" delay="0">
                    <p:tgtEl>
                      <p:spTgt spid="26"/>
                    </p:tgtEl>
                  </p:cond>
                </p:stCondLst>
                <p:endSync evt="end" delay="0">
                  <p:rtn val="all"/>
                </p:endSync>
                <p:childTnLst>
                  <p:par>
                    <p:cTn id="46" fill="hold">
                      <p:stCondLst>
                        <p:cond delay="0"/>
                      </p:stCondLst>
                      <p:childTnLst>
                        <p:par>
                          <p:cTn id="47" fill="hold">
                            <p:stCondLst>
                              <p:cond delay="0"/>
                            </p:stCondLst>
                            <p:childTnLst>
                              <p:par>
                                <p:cTn id="48" presetID="1" presetClass="emph" presetSubtype="2" fill="hold" nodeType="clickEffect">
                                  <p:stCondLst>
                                    <p:cond delay="0"/>
                                  </p:stCondLst>
                                  <p:childTnLst>
                                    <p:animClr clrSpc="rgb" dir="cw">
                                      <p:cBhvr>
                                        <p:cTn id="49" dur="2000" fill="hold"/>
                                        <p:tgtEl>
                                          <p:spTgt spid="26"/>
                                        </p:tgtEl>
                                        <p:attrNameLst>
                                          <p:attrName>fillcolor</p:attrName>
                                        </p:attrNameLst>
                                      </p:cBhvr>
                                      <p:to>
                                        <a:srgbClr val="92D050"/>
                                      </p:to>
                                    </p:animClr>
                                    <p:set>
                                      <p:cBhvr>
                                        <p:cTn id="50" dur="2000" fill="hold"/>
                                        <p:tgtEl>
                                          <p:spTgt spid="26"/>
                                        </p:tgtEl>
                                        <p:attrNameLst>
                                          <p:attrName>fill.type</p:attrName>
                                        </p:attrNameLst>
                                      </p:cBhvr>
                                      <p:to>
                                        <p:strVal val="solid"/>
                                      </p:to>
                                    </p:set>
                                    <p:set>
                                      <p:cBhvr>
                                        <p:cTn id="51" dur="200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52" restart="whenNotActive" fill="hold" evtFilter="cancelBubble" nodeType="interactiveSeq">
                <p:stCondLst>
                  <p:cond evt="onClick" delay="0">
                    <p:tgtEl>
                      <p:spTgt spid="18"/>
                    </p:tgtEl>
                  </p:cond>
                </p:stCondLst>
                <p:endSync evt="end" delay="0">
                  <p:rtn val="all"/>
                </p:endSync>
                <p:childTnLst>
                  <p:par>
                    <p:cTn id="53" fill="hold">
                      <p:stCondLst>
                        <p:cond delay="0"/>
                      </p:stCondLst>
                      <p:childTnLst>
                        <p:par>
                          <p:cTn id="54" fill="hold">
                            <p:stCondLst>
                              <p:cond delay="0"/>
                            </p:stCondLst>
                            <p:childTnLst>
                              <p:par>
                                <p:cTn id="55" presetID="1" presetClass="emph" presetSubtype="2" fill="hold" nodeType="clickEffect">
                                  <p:stCondLst>
                                    <p:cond delay="0"/>
                                  </p:stCondLst>
                                  <p:childTnLst>
                                    <p:animClr clrSpc="rgb" dir="cw">
                                      <p:cBhvr>
                                        <p:cTn id="56" dur="2000" fill="hold"/>
                                        <p:tgtEl>
                                          <p:spTgt spid="18"/>
                                        </p:tgtEl>
                                        <p:attrNameLst>
                                          <p:attrName>fillcolor</p:attrName>
                                        </p:attrNameLst>
                                      </p:cBhvr>
                                      <p:to>
                                        <a:schemeClr val="accent2"/>
                                      </p:to>
                                    </p:animClr>
                                    <p:set>
                                      <p:cBhvr>
                                        <p:cTn id="57" dur="2000" fill="hold"/>
                                        <p:tgtEl>
                                          <p:spTgt spid="18"/>
                                        </p:tgtEl>
                                        <p:attrNameLst>
                                          <p:attrName>fill.type</p:attrName>
                                        </p:attrNameLst>
                                      </p:cBhvr>
                                      <p:to>
                                        <p:strVal val="solid"/>
                                      </p:to>
                                    </p:set>
                                    <p:set>
                                      <p:cBhvr>
                                        <p:cTn id="58" dur="2000" fill="hold"/>
                                        <p:tgtEl>
                                          <p:spTgt spid="18"/>
                                        </p:tgtEl>
                                        <p:attrNameLst>
                                          <p:attrName>fill.on</p:attrName>
                                        </p:attrNameLst>
                                      </p:cBhvr>
                                      <p:to>
                                        <p:strVal val="true"/>
                                      </p:to>
                                    </p:set>
                                  </p:childTnLst>
                                </p:cTn>
                              </p:par>
                            </p:childTnLst>
                          </p:cTn>
                        </p:par>
                      </p:childTnLst>
                    </p:cTn>
                  </p:par>
                </p:childTnLst>
              </p:cTn>
              <p:nextCondLst>
                <p:cond evt="onClick" delay="0">
                  <p:tgtEl>
                    <p:spTgt spid="18"/>
                  </p:tgtEl>
                </p:cond>
              </p:nextCondLst>
            </p:seq>
            <p:seq concurrent="1" nextAc="seek">
              <p:cTn id="59" restart="whenNotActive" fill="hold" evtFilter="cancelBubble" nodeType="interactiveSeq">
                <p:stCondLst>
                  <p:cond evt="onClick" delay="0">
                    <p:tgtEl>
                      <p:spTgt spid="32"/>
                    </p:tgtEl>
                  </p:cond>
                </p:stCondLst>
                <p:endSync evt="end" delay="0">
                  <p:rtn val="all"/>
                </p:endSync>
                <p:childTnLst>
                  <p:par>
                    <p:cTn id="60" fill="hold">
                      <p:stCondLst>
                        <p:cond delay="0"/>
                      </p:stCondLst>
                      <p:childTnLst>
                        <p:par>
                          <p:cTn id="61" fill="hold">
                            <p:stCondLst>
                              <p:cond delay="0"/>
                            </p:stCondLst>
                            <p:childTnLst>
                              <p:par>
                                <p:cTn id="62" presetID="1" presetClass="emph" presetSubtype="2" fill="hold" nodeType="clickEffect">
                                  <p:stCondLst>
                                    <p:cond delay="0"/>
                                  </p:stCondLst>
                                  <p:childTnLst>
                                    <p:animClr clrSpc="rgb" dir="cw">
                                      <p:cBhvr>
                                        <p:cTn id="63" dur="2000" fill="hold"/>
                                        <p:tgtEl>
                                          <p:spTgt spid="32"/>
                                        </p:tgtEl>
                                        <p:attrNameLst>
                                          <p:attrName>fillcolor</p:attrName>
                                        </p:attrNameLst>
                                      </p:cBhvr>
                                      <p:to>
                                        <a:schemeClr val="accent2"/>
                                      </p:to>
                                    </p:animClr>
                                    <p:set>
                                      <p:cBhvr>
                                        <p:cTn id="64" dur="2000" fill="hold"/>
                                        <p:tgtEl>
                                          <p:spTgt spid="32"/>
                                        </p:tgtEl>
                                        <p:attrNameLst>
                                          <p:attrName>fill.type</p:attrName>
                                        </p:attrNameLst>
                                      </p:cBhvr>
                                      <p:to>
                                        <p:strVal val="solid"/>
                                      </p:to>
                                    </p:set>
                                    <p:set>
                                      <p:cBhvr>
                                        <p:cTn id="65" dur="2000" fill="hold"/>
                                        <p:tgtEl>
                                          <p:spTgt spid="32"/>
                                        </p:tgtEl>
                                        <p:attrNameLst>
                                          <p:attrName>fill.on</p:attrName>
                                        </p:attrNameLst>
                                      </p:cBhvr>
                                      <p:to>
                                        <p:strVal val="true"/>
                                      </p:to>
                                    </p:set>
                                  </p:childTnLst>
                                </p:cTn>
                              </p:par>
                            </p:childTnLst>
                          </p:cTn>
                        </p:par>
                      </p:childTnLst>
                    </p:cTn>
                  </p:par>
                </p:childTnLst>
              </p:cTn>
              <p:nextCondLst>
                <p:cond evt="onClick" delay="0">
                  <p:tgtEl>
                    <p:spTgt spid="32"/>
                  </p:tgtEl>
                </p:cond>
              </p:nextCondLst>
            </p:seq>
          </p:childTnLst>
        </p:cTn>
      </p:par>
    </p:tnLst>
    <p:bldLst>
      <p:bldP spid="25" grpId="0" animBg="1"/>
      <p:bldP spid="18" grpId="0" animBg="1"/>
      <p:bldP spid="28" grpId="0" animBg="1"/>
      <p:bldP spid="24" grpId="0" animBg="1"/>
      <p:bldP spid="26" grpId="0" animBg="1"/>
      <p:bldP spid="29" grpId="0" animBg="1"/>
      <p:bldP spid="32" grpId="0" animBg="1"/>
      <p:bldP spid="3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Shape 21">
            <a:extLst>
              <a:ext uri="{FF2B5EF4-FFF2-40B4-BE49-F238E27FC236}">
                <a16:creationId xmlns:a16="http://schemas.microsoft.com/office/drawing/2014/main" id="{92CFFEF4-670E-455B-BFEA-9743932F1D7B}"/>
              </a:ext>
            </a:extLst>
          </p:cNvPr>
          <p:cNvSpPr/>
          <p:nvPr/>
        </p:nvSpPr>
        <p:spPr>
          <a:xfrm>
            <a:off x="539704" y="1266738"/>
            <a:ext cx="4554565" cy="4826267"/>
          </a:xfrm>
          <a:custGeom>
            <a:avLst/>
            <a:gdLst>
              <a:gd name="connsiteX0" fmla="*/ 0 w 4554565"/>
              <a:gd name="connsiteY0" fmla="*/ 0 h 4584192"/>
              <a:gd name="connsiteX1" fmla="*/ 4554565 w 4554565"/>
              <a:gd name="connsiteY1" fmla="*/ 0 h 4584192"/>
              <a:gd name="connsiteX2" fmla="*/ 3408517 w 4554565"/>
              <a:gd name="connsiteY2" fmla="*/ 4584192 h 4584192"/>
              <a:gd name="connsiteX3" fmla="*/ 0 w 4554565"/>
              <a:gd name="connsiteY3" fmla="*/ 4584192 h 4584192"/>
            </a:gdLst>
            <a:ahLst/>
            <a:cxnLst>
              <a:cxn ang="0">
                <a:pos x="connsiteX0" y="connsiteY0"/>
              </a:cxn>
              <a:cxn ang="0">
                <a:pos x="connsiteX1" y="connsiteY1"/>
              </a:cxn>
              <a:cxn ang="0">
                <a:pos x="connsiteX2" y="connsiteY2"/>
              </a:cxn>
              <a:cxn ang="0">
                <a:pos x="connsiteX3" y="connsiteY3"/>
              </a:cxn>
            </a:cxnLst>
            <a:rect l="l" t="t" r="r" b="b"/>
            <a:pathLst>
              <a:path w="4554565" h="4584192">
                <a:moveTo>
                  <a:pt x="0" y="0"/>
                </a:moveTo>
                <a:lnTo>
                  <a:pt x="4554565" y="0"/>
                </a:lnTo>
                <a:lnTo>
                  <a:pt x="3408517" y="4584192"/>
                </a:lnTo>
                <a:lnTo>
                  <a:pt x="0" y="4584192"/>
                </a:lnTo>
                <a:close/>
              </a:path>
            </a:pathLst>
          </a:cu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B6740AE0-094C-44A1-A66F-D8FB628D2043}"/>
              </a:ext>
            </a:extLst>
          </p:cNvPr>
          <p:cNvSpPr/>
          <p:nvPr/>
        </p:nvSpPr>
        <p:spPr>
          <a:xfrm flipH="1" flipV="1">
            <a:off x="3938778" y="1266738"/>
            <a:ext cx="4665472" cy="4826267"/>
          </a:xfrm>
          <a:custGeom>
            <a:avLst/>
            <a:gdLst>
              <a:gd name="connsiteX0" fmla="*/ 3519424 w 4665472"/>
              <a:gd name="connsiteY0" fmla="*/ 4584192 h 4584192"/>
              <a:gd name="connsiteX1" fmla="*/ 0 w 4665472"/>
              <a:gd name="connsiteY1" fmla="*/ 4584192 h 4584192"/>
              <a:gd name="connsiteX2" fmla="*/ 0 w 4665472"/>
              <a:gd name="connsiteY2" fmla="*/ 0 h 4584192"/>
              <a:gd name="connsiteX3" fmla="*/ 4665472 w 4665472"/>
              <a:gd name="connsiteY3" fmla="*/ 0 h 4584192"/>
            </a:gdLst>
            <a:ahLst/>
            <a:cxnLst>
              <a:cxn ang="0">
                <a:pos x="connsiteX0" y="connsiteY0"/>
              </a:cxn>
              <a:cxn ang="0">
                <a:pos x="connsiteX1" y="connsiteY1"/>
              </a:cxn>
              <a:cxn ang="0">
                <a:pos x="connsiteX2" y="connsiteY2"/>
              </a:cxn>
              <a:cxn ang="0">
                <a:pos x="connsiteX3" y="connsiteY3"/>
              </a:cxn>
            </a:cxnLst>
            <a:rect l="l" t="t" r="r" b="b"/>
            <a:pathLst>
              <a:path w="4665472" h="4584192">
                <a:moveTo>
                  <a:pt x="3519424" y="4584192"/>
                </a:moveTo>
                <a:lnTo>
                  <a:pt x="0" y="4584192"/>
                </a:lnTo>
                <a:lnTo>
                  <a:pt x="0" y="0"/>
                </a:lnTo>
                <a:lnTo>
                  <a:pt x="4665472" y="0"/>
                </a:lnTo>
                <a:close/>
              </a:path>
            </a:pathLst>
          </a:custGeom>
          <a:solidFill>
            <a:srgbClr val="03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2">
            <a:extLst>
              <a:ext uri="{FF2B5EF4-FFF2-40B4-BE49-F238E27FC236}">
                <a16:creationId xmlns:a16="http://schemas.microsoft.com/office/drawing/2014/main" id="{7C0F8148-383A-48EF-8987-C678FCC3119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3251" b="1"/>
          <a:stretch/>
        </p:blipFill>
        <p:spPr>
          <a:xfrm>
            <a:off x="842254" y="1870745"/>
            <a:ext cx="7449961" cy="4043114"/>
          </a:xfrm>
          <a:prstGeom prst="roundRect">
            <a:avLst>
              <a:gd name="adj" fmla="val 4051"/>
            </a:avLst>
          </a:prstGeom>
        </p:spPr>
      </p:pic>
      <p:sp>
        <p:nvSpPr>
          <p:cNvPr id="21" name="Title 20"/>
          <p:cNvSpPr>
            <a:spLocks noGrp="1"/>
          </p:cNvSpPr>
          <p:nvPr>
            <p:ph type="title"/>
          </p:nvPr>
        </p:nvSpPr>
        <p:spPr/>
        <p:txBody>
          <a:bodyPr/>
          <a:lstStyle/>
          <a:p>
            <a:r>
              <a:rPr lang="en-GB" sz="3600" dirty="0">
                <a:solidFill>
                  <a:srgbClr val="00649C"/>
                </a:solidFill>
                <a:latin typeface="+mn-lt"/>
              </a:rPr>
              <a:t>Quiz</a:t>
            </a:r>
          </a:p>
        </p:txBody>
      </p:sp>
      <p:sp>
        <p:nvSpPr>
          <p:cNvPr id="25" name="Rounded Rectangle 10">
            <a:extLst>
              <a:ext uri="{FF2B5EF4-FFF2-40B4-BE49-F238E27FC236}">
                <a16:creationId xmlns:a16="http://schemas.microsoft.com/office/drawing/2014/main" id="{FC4456C3-366E-4CB6-A3C0-9378095C2051}"/>
              </a:ext>
            </a:extLst>
          </p:cNvPr>
          <p:cNvSpPr/>
          <p:nvPr/>
        </p:nvSpPr>
        <p:spPr>
          <a:xfrm>
            <a:off x="842254" y="1355094"/>
            <a:ext cx="7546096" cy="566933"/>
          </a:xfrm>
          <a:prstGeom prst="roundRect">
            <a:avLst>
              <a:gd name="adj" fmla="val 22002"/>
            </a:avLst>
          </a:prstGeom>
          <a:solidFill>
            <a:srgbClr val="FFFFFF"/>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solidFill>
              </a:rPr>
              <a:t>Do you have to walk all the way to school to take part?</a:t>
            </a:r>
          </a:p>
        </p:txBody>
      </p:sp>
      <p:sp>
        <p:nvSpPr>
          <p:cNvPr id="18" name="A">
            <a:extLst>
              <a:ext uri="{FF2B5EF4-FFF2-40B4-BE49-F238E27FC236}">
                <a16:creationId xmlns:a16="http://schemas.microsoft.com/office/drawing/2014/main" id="{12FE2A25-3CA7-4334-A146-920110E39FDA}"/>
              </a:ext>
            </a:extLst>
          </p:cNvPr>
          <p:cNvSpPr/>
          <p:nvPr/>
        </p:nvSpPr>
        <p:spPr>
          <a:xfrm>
            <a:off x="3842185" y="2464021"/>
            <a:ext cx="1449641" cy="566933"/>
          </a:xfrm>
          <a:prstGeom prst="roundRect">
            <a:avLst>
              <a:gd name="adj" fmla="val 22002"/>
            </a:avLst>
          </a:prstGeom>
          <a:solidFill>
            <a:srgbClr val="FFFFFF"/>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r>
              <a:rPr lang="en-GB" dirty="0">
                <a:solidFill>
                  <a:schemeClr val="tx1"/>
                </a:solidFill>
              </a:rPr>
              <a:t>Yes</a:t>
            </a:r>
          </a:p>
        </p:txBody>
      </p:sp>
      <p:sp>
        <p:nvSpPr>
          <p:cNvPr id="28" name="Google Shape;148;p12">
            <a:extLst>
              <a:ext uri="{FF2B5EF4-FFF2-40B4-BE49-F238E27FC236}">
                <a16:creationId xmlns:a16="http://schemas.microsoft.com/office/drawing/2014/main" id="{06970C33-A13C-49DF-BEF9-A1F89A74BBC2}"/>
              </a:ext>
            </a:extLst>
          </p:cNvPr>
          <p:cNvSpPr/>
          <p:nvPr/>
        </p:nvSpPr>
        <p:spPr>
          <a:xfrm>
            <a:off x="3424470" y="2348784"/>
            <a:ext cx="835431" cy="797409"/>
          </a:xfrm>
          <a:prstGeom prst="ellipse">
            <a:avLst/>
          </a:prstGeom>
          <a:solidFill>
            <a:schemeClr val="bg1"/>
          </a:solidFill>
          <a:ln w="28575" cap="flat" cmpd="sng">
            <a:solidFill>
              <a:srgbClr val="00649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4800" b="1" dirty="0">
                <a:solidFill>
                  <a:srgbClr val="00649C"/>
                </a:solidFill>
                <a:ea typeface="Arial"/>
                <a:cs typeface="Arial"/>
                <a:sym typeface="Arial"/>
              </a:rPr>
              <a:t>A</a:t>
            </a:r>
            <a:endParaRPr sz="4800" b="1" dirty="0">
              <a:solidFill>
                <a:srgbClr val="00649C"/>
              </a:solidFill>
              <a:ea typeface="Arial"/>
              <a:cs typeface="Arial"/>
              <a:sym typeface="Arial"/>
            </a:endParaRPr>
          </a:p>
        </p:txBody>
      </p:sp>
      <p:sp>
        <p:nvSpPr>
          <p:cNvPr id="24" name="Google Shape;148;p12">
            <a:extLst>
              <a:ext uri="{FF2B5EF4-FFF2-40B4-BE49-F238E27FC236}">
                <a16:creationId xmlns:a16="http://schemas.microsoft.com/office/drawing/2014/main" id="{DB7673D7-2E2E-4CDA-95A5-27FC21041C5E}"/>
              </a:ext>
            </a:extLst>
          </p:cNvPr>
          <p:cNvSpPr/>
          <p:nvPr/>
        </p:nvSpPr>
        <p:spPr>
          <a:xfrm>
            <a:off x="644697" y="1266738"/>
            <a:ext cx="835431" cy="797409"/>
          </a:xfrm>
          <a:prstGeom prst="ellipse">
            <a:avLst/>
          </a:prstGeom>
          <a:solidFill>
            <a:schemeClr val="bg1"/>
          </a:solidFill>
          <a:ln w="38100" cap="flat" cmpd="sng">
            <a:solidFill>
              <a:srgbClr val="00649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4800" b="1" dirty="0">
                <a:solidFill>
                  <a:srgbClr val="00649C"/>
                </a:solidFill>
                <a:ea typeface="Arial"/>
                <a:cs typeface="Arial"/>
                <a:sym typeface="Arial"/>
              </a:rPr>
              <a:t>3</a:t>
            </a:r>
            <a:endParaRPr sz="4800" b="1" dirty="0">
              <a:solidFill>
                <a:srgbClr val="00649C"/>
              </a:solidFill>
              <a:ea typeface="Arial"/>
              <a:cs typeface="Arial"/>
              <a:sym typeface="Arial"/>
            </a:endParaRPr>
          </a:p>
        </p:txBody>
      </p:sp>
      <p:sp>
        <p:nvSpPr>
          <p:cNvPr id="26" name="B">
            <a:extLst>
              <a:ext uri="{FF2B5EF4-FFF2-40B4-BE49-F238E27FC236}">
                <a16:creationId xmlns:a16="http://schemas.microsoft.com/office/drawing/2014/main" id="{E15926DF-2F21-427D-90AF-1D6FFEDFDC22}"/>
              </a:ext>
            </a:extLst>
          </p:cNvPr>
          <p:cNvSpPr/>
          <p:nvPr/>
        </p:nvSpPr>
        <p:spPr>
          <a:xfrm>
            <a:off x="3742004" y="3428498"/>
            <a:ext cx="3016566" cy="1518480"/>
          </a:xfrm>
          <a:prstGeom prst="roundRect">
            <a:avLst>
              <a:gd name="adj" fmla="val 22002"/>
            </a:avLst>
          </a:prstGeom>
          <a:solidFill>
            <a:srgbClr val="FFFFFF"/>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r>
              <a:rPr lang="en-GB" dirty="0">
                <a:solidFill>
                  <a:schemeClr val="tx1"/>
                </a:solidFill>
              </a:rPr>
              <a:t>No, even just parking further away and walking for a few minutes will help!</a:t>
            </a:r>
          </a:p>
        </p:txBody>
      </p:sp>
      <p:sp>
        <p:nvSpPr>
          <p:cNvPr id="29" name="Google Shape;148;p12">
            <a:extLst>
              <a:ext uri="{FF2B5EF4-FFF2-40B4-BE49-F238E27FC236}">
                <a16:creationId xmlns:a16="http://schemas.microsoft.com/office/drawing/2014/main" id="{90E5AD69-5C4E-4439-B978-E6A88A8E557A}"/>
              </a:ext>
            </a:extLst>
          </p:cNvPr>
          <p:cNvSpPr/>
          <p:nvPr/>
        </p:nvSpPr>
        <p:spPr>
          <a:xfrm>
            <a:off x="3444572" y="3715553"/>
            <a:ext cx="835431" cy="797409"/>
          </a:xfrm>
          <a:prstGeom prst="ellipse">
            <a:avLst/>
          </a:prstGeom>
          <a:solidFill>
            <a:schemeClr val="bg1"/>
          </a:solidFill>
          <a:ln w="28575" cap="flat" cmpd="sng">
            <a:solidFill>
              <a:srgbClr val="00649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4800" b="1" dirty="0">
                <a:solidFill>
                  <a:srgbClr val="00649C"/>
                </a:solidFill>
                <a:ea typeface="Arial"/>
                <a:cs typeface="Arial"/>
                <a:sym typeface="Arial"/>
              </a:rPr>
              <a:t>B</a:t>
            </a:r>
            <a:endParaRPr sz="4800" b="1" dirty="0">
              <a:solidFill>
                <a:srgbClr val="00649C"/>
              </a:solidFill>
              <a:ea typeface="Arial"/>
              <a:cs typeface="Arial"/>
              <a:sym typeface="Arial"/>
            </a:endParaRPr>
          </a:p>
        </p:txBody>
      </p:sp>
    </p:spTree>
    <p:extLst>
      <p:ext uri="{BB962C8B-B14F-4D97-AF65-F5344CB8AC3E}">
        <p14:creationId xmlns:p14="http://schemas.microsoft.com/office/powerpoint/2010/main" val="3832263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fade">
                                      <p:cBhvr>
                                        <p:cTn id="16" dur="500"/>
                                        <p:tgtEl>
                                          <p:spTgt spid="28"/>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wipe(left)">
                                      <p:cBhvr>
                                        <p:cTn id="20" dur="500"/>
                                        <p:tgtEl>
                                          <p:spTgt spid="1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childTnLst>
                                </p:cTn>
                              </p:par>
                            </p:childTnLst>
                          </p:cTn>
                        </p:par>
                        <p:par>
                          <p:cTn id="26" fill="hold">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wipe(left)">
                                      <p:cBhvr>
                                        <p:cTn id="29" dur="500"/>
                                        <p:tgtEl>
                                          <p:spTgt spid="26"/>
                                        </p:tgtEl>
                                      </p:cBhvr>
                                    </p:animEffect>
                                  </p:childTnLst>
                                </p:cTn>
                              </p:par>
                            </p:childTnLst>
                          </p:cTn>
                        </p:par>
                      </p:childTnLst>
                    </p:cTn>
                  </p:par>
                  <p:par>
                    <p:cTn id="30" fill="hold">
                      <p:stCondLst>
                        <p:cond delay="indefinite"/>
                      </p:stCondLst>
                      <p:childTnLst>
                        <p:par>
                          <p:cTn id="31" fill="hold">
                            <p:stCondLst>
                              <p:cond delay="0"/>
                            </p:stCondLst>
                            <p:childTnLst>
                              <p:par>
                                <p:cTn id="32" presetID="1" presetClass="emph" presetSubtype="2" fill="hold" nodeType="clickEffect">
                                  <p:stCondLst>
                                    <p:cond delay="0"/>
                                  </p:stCondLst>
                                  <p:childTnLst>
                                    <p:animClr clrSpc="rgb" dir="cw">
                                      <p:cBhvr>
                                        <p:cTn id="33" dur="2000" fill="hold"/>
                                        <p:tgtEl>
                                          <p:spTgt spid="26"/>
                                        </p:tgtEl>
                                        <p:attrNameLst>
                                          <p:attrName>fillcolor</p:attrName>
                                        </p:attrNameLst>
                                      </p:cBhvr>
                                      <p:to>
                                        <a:srgbClr val="92D050"/>
                                      </p:to>
                                    </p:animClr>
                                    <p:set>
                                      <p:cBhvr>
                                        <p:cTn id="34" dur="2000" fill="hold"/>
                                        <p:tgtEl>
                                          <p:spTgt spid="26"/>
                                        </p:tgtEl>
                                        <p:attrNameLst>
                                          <p:attrName>fill.type</p:attrName>
                                        </p:attrNameLst>
                                      </p:cBhvr>
                                      <p:to>
                                        <p:strVal val="solid"/>
                                      </p:to>
                                    </p:set>
                                    <p:set>
                                      <p:cBhvr>
                                        <p:cTn id="35" dur="2000" fill="hold"/>
                                        <p:tgtEl>
                                          <p:spTgt spid="2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6" restart="whenNotActive" fill="hold" evtFilter="cancelBubble" nodeType="interactiveSeq">
                <p:stCondLst>
                  <p:cond evt="onClick" delay="0">
                    <p:tgtEl>
                      <p:spTgt spid="26"/>
                    </p:tgtEl>
                  </p:cond>
                </p:stCondLst>
                <p:endSync evt="end" delay="0">
                  <p:rtn val="all"/>
                </p:endSync>
                <p:childTnLst>
                  <p:par>
                    <p:cTn id="37" fill="hold">
                      <p:stCondLst>
                        <p:cond delay="0"/>
                      </p:stCondLst>
                      <p:childTnLst>
                        <p:par>
                          <p:cTn id="38" fill="hold">
                            <p:stCondLst>
                              <p:cond delay="0"/>
                            </p:stCondLst>
                            <p:childTnLst>
                              <p:par>
                                <p:cTn id="39" presetID="1" presetClass="emph" presetSubtype="2" fill="hold" nodeType="clickEffect">
                                  <p:stCondLst>
                                    <p:cond delay="0"/>
                                  </p:stCondLst>
                                  <p:childTnLst>
                                    <p:animClr clrSpc="rgb" dir="cw">
                                      <p:cBhvr>
                                        <p:cTn id="40" dur="2000" fill="hold"/>
                                        <p:tgtEl>
                                          <p:spTgt spid="26"/>
                                        </p:tgtEl>
                                        <p:attrNameLst>
                                          <p:attrName>fillcolor</p:attrName>
                                        </p:attrNameLst>
                                      </p:cBhvr>
                                      <p:to>
                                        <a:srgbClr val="92D050"/>
                                      </p:to>
                                    </p:animClr>
                                    <p:set>
                                      <p:cBhvr>
                                        <p:cTn id="41" dur="2000" fill="hold"/>
                                        <p:tgtEl>
                                          <p:spTgt spid="26"/>
                                        </p:tgtEl>
                                        <p:attrNameLst>
                                          <p:attrName>fill.type</p:attrName>
                                        </p:attrNameLst>
                                      </p:cBhvr>
                                      <p:to>
                                        <p:strVal val="solid"/>
                                      </p:to>
                                    </p:set>
                                    <p:set>
                                      <p:cBhvr>
                                        <p:cTn id="42" dur="200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43" restart="whenNotActive" fill="hold" evtFilter="cancelBubble" nodeType="interactiveSeq">
                <p:stCondLst>
                  <p:cond evt="onClick" delay="0">
                    <p:tgtEl>
                      <p:spTgt spid="18"/>
                    </p:tgtEl>
                  </p:cond>
                </p:stCondLst>
                <p:endSync evt="end" delay="0">
                  <p:rtn val="all"/>
                </p:endSync>
                <p:childTnLst>
                  <p:par>
                    <p:cTn id="44" fill="hold">
                      <p:stCondLst>
                        <p:cond delay="0"/>
                      </p:stCondLst>
                      <p:childTnLst>
                        <p:par>
                          <p:cTn id="45" fill="hold">
                            <p:stCondLst>
                              <p:cond delay="0"/>
                            </p:stCondLst>
                            <p:childTnLst>
                              <p:par>
                                <p:cTn id="46" presetID="1" presetClass="emph" presetSubtype="2" fill="hold" nodeType="clickEffect">
                                  <p:stCondLst>
                                    <p:cond delay="0"/>
                                  </p:stCondLst>
                                  <p:childTnLst>
                                    <p:animClr clrSpc="rgb" dir="cw">
                                      <p:cBhvr>
                                        <p:cTn id="47" dur="2000" fill="hold"/>
                                        <p:tgtEl>
                                          <p:spTgt spid="18"/>
                                        </p:tgtEl>
                                        <p:attrNameLst>
                                          <p:attrName>fillcolor</p:attrName>
                                        </p:attrNameLst>
                                      </p:cBhvr>
                                      <p:to>
                                        <a:schemeClr val="accent2"/>
                                      </p:to>
                                    </p:animClr>
                                    <p:set>
                                      <p:cBhvr>
                                        <p:cTn id="48" dur="2000" fill="hold"/>
                                        <p:tgtEl>
                                          <p:spTgt spid="18"/>
                                        </p:tgtEl>
                                        <p:attrNameLst>
                                          <p:attrName>fill.type</p:attrName>
                                        </p:attrNameLst>
                                      </p:cBhvr>
                                      <p:to>
                                        <p:strVal val="solid"/>
                                      </p:to>
                                    </p:set>
                                    <p:set>
                                      <p:cBhvr>
                                        <p:cTn id="49" dur="2000" fill="hold"/>
                                        <p:tgtEl>
                                          <p:spTgt spid="18"/>
                                        </p:tgtEl>
                                        <p:attrNameLst>
                                          <p:attrName>fill.on</p:attrName>
                                        </p:attrNameLst>
                                      </p:cBhvr>
                                      <p:to>
                                        <p:strVal val="true"/>
                                      </p:to>
                                    </p:set>
                                  </p:childTnLst>
                                </p:cTn>
                              </p:par>
                            </p:childTnLst>
                          </p:cTn>
                        </p:par>
                      </p:childTnLst>
                    </p:cTn>
                  </p:par>
                </p:childTnLst>
              </p:cTn>
              <p:nextCondLst>
                <p:cond evt="onClick" delay="0">
                  <p:tgtEl>
                    <p:spTgt spid="18"/>
                  </p:tgtEl>
                </p:cond>
              </p:nextCondLst>
            </p:seq>
          </p:childTnLst>
        </p:cTn>
      </p:par>
    </p:tnLst>
    <p:bldLst>
      <p:bldP spid="25" grpId="0" animBg="1"/>
      <p:bldP spid="18" grpId="0" animBg="1"/>
      <p:bldP spid="28" grpId="0" animBg="1"/>
      <p:bldP spid="24" grpId="0" animBg="1"/>
      <p:bldP spid="26" grpId="0" animBg="1"/>
      <p:bldP spid="2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Shape 21">
            <a:extLst>
              <a:ext uri="{FF2B5EF4-FFF2-40B4-BE49-F238E27FC236}">
                <a16:creationId xmlns:a16="http://schemas.microsoft.com/office/drawing/2014/main" id="{92CFFEF4-670E-455B-BFEA-9743932F1D7B}"/>
              </a:ext>
            </a:extLst>
          </p:cNvPr>
          <p:cNvSpPr/>
          <p:nvPr/>
        </p:nvSpPr>
        <p:spPr>
          <a:xfrm>
            <a:off x="539704" y="1266738"/>
            <a:ext cx="4554565" cy="4826267"/>
          </a:xfrm>
          <a:custGeom>
            <a:avLst/>
            <a:gdLst>
              <a:gd name="connsiteX0" fmla="*/ 0 w 4554565"/>
              <a:gd name="connsiteY0" fmla="*/ 0 h 4584192"/>
              <a:gd name="connsiteX1" fmla="*/ 4554565 w 4554565"/>
              <a:gd name="connsiteY1" fmla="*/ 0 h 4584192"/>
              <a:gd name="connsiteX2" fmla="*/ 3408517 w 4554565"/>
              <a:gd name="connsiteY2" fmla="*/ 4584192 h 4584192"/>
              <a:gd name="connsiteX3" fmla="*/ 0 w 4554565"/>
              <a:gd name="connsiteY3" fmla="*/ 4584192 h 4584192"/>
            </a:gdLst>
            <a:ahLst/>
            <a:cxnLst>
              <a:cxn ang="0">
                <a:pos x="connsiteX0" y="connsiteY0"/>
              </a:cxn>
              <a:cxn ang="0">
                <a:pos x="connsiteX1" y="connsiteY1"/>
              </a:cxn>
              <a:cxn ang="0">
                <a:pos x="connsiteX2" y="connsiteY2"/>
              </a:cxn>
              <a:cxn ang="0">
                <a:pos x="connsiteX3" y="connsiteY3"/>
              </a:cxn>
            </a:cxnLst>
            <a:rect l="l" t="t" r="r" b="b"/>
            <a:pathLst>
              <a:path w="4554565" h="4584192">
                <a:moveTo>
                  <a:pt x="0" y="0"/>
                </a:moveTo>
                <a:lnTo>
                  <a:pt x="4554565" y="0"/>
                </a:lnTo>
                <a:lnTo>
                  <a:pt x="3408517" y="4584192"/>
                </a:lnTo>
                <a:lnTo>
                  <a:pt x="0" y="4584192"/>
                </a:lnTo>
                <a:close/>
              </a:path>
            </a:pathLst>
          </a:cu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B6740AE0-094C-44A1-A66F-D8FB628D2043}"/>
              </a:ext>
            </a:extLst>
          </p:cNvPr>
          <p:cNvSpPr/>
          <p:nvPr/>
        </p:nvSpPr>
        <p:spPr>
          <a:xfrm flipH="1" flipV="1">
            <a:off x="3938778" y="1266738"/>
            <a:ext cx="4665472" cy="4826267"/>
          </a:xfrm>
          <a:custGeom>
            <a:avLst/>
            <a:gdLst>
              <a:gd name="connsiteX0" fmla="*/ 3519424 w 4665472"/>
              <a:gd name="connsiteY0" fmla="*/ 4584192 h 4584192"/>
              <a:gd name="connsiteX1" fmla="*/ 0 w 4665472"/>
              <a:gd name="connsiteY1" fmla="*/ 4584192 h 4584192"/>
              <a:gd name="connsiteX2" fmla="*/ 0 w 4665472"/>
              <a:gd name="connsiteY2" fmla="*/ 0 h 4584192"/>
              <a:gd name="connsiteX3" fmla="*/ 4665472 w 4665472"/>
              <a:gd name="connsiteY3" fmla="*/ 0 h 4584192"/>
            </a:gdLst>
            <a:ahLst/>
            <a:cxnLst>
              <a:cxn ang="0">
                <a:pos x="connsiteX0" y="connsiteY0"/>
              </a:cxn>
              <a:cxn ang="0">
                <a:pos x="connsiteX1" y="connsiteY1"/>
              </a:cxn>
              <a:cxn ang="0">
                <a:pos x="connsiteX2" y="connsiteY2"/>
              </a:cxn>
              <a:cxn ang="0">
                <a:pos x="connsiteX3" y="connsiteY3"/>
              </a:cxn>
            </a:cxnLst>
            <a:rect l="l" t="t" r="r" b="b"/>
            <a:pathLst>
              <a:path w="4665472" h="4584192">
                <a:moveTo>
                  <a:pt x="3519424" y="4584192"/>
                </a:moveTo>
                <a:lnTo>
                  <a:pt x="0" y="4584192"/>
                </a:lnTo>
                <a:lnTo>
                  <a:pt x="0" y="0"/>
                </a:lnTo>
                <a:lnTo>
                  <a:pt x="4665472" y="0"/>
                </a:lnTo>
                <a:close/>
              </a:path>
            </a:pathLst>
          </a:custGeom>
          <a:solidFill>
            <a:srgbClr val="03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2">
            <a:extLst>
              <a:ext uri="{FF2B5EF4-FFF2-40B4-BE49-F238E27FC236}">
                <a16:creationId xmlns:a16="http://schemas.microsoft.com/office/drawing/2014/main" id="{7C0F8148-383A-48EF-8987-C678FCC3119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3251" b="1"/>
          <a:stretch/>
        </p:blipFill>
        <p:spPr>
          <a:xfrm>
            <a:off x="842254" y="1870745"/>
            <a:ext cx="7449961" cy="4043114"/>
          </a:xfrm>
          <a:prstGeom prst="roundRect">
            <a:avLst>
              <a:gd name="adj" fmla="val 4051"/>
            </a:avLst>
          </a:prstGeom>
        </p:spPr>
      </p:pic>
      <p:sp>
        <p:nvSpPr>
          <p:cNvPr id="21" name="Title 20"/>
          <p:cNvSpPr>
            <a:spLocks noGrp="1"/>
          </p:cNvSpPr>
          <p:nvPr>
            <p:ph type="title"/>
          </p:nvPr>
        </p:nvSpPr>
        <p:spPr/>
        <p:txBody>
          <a:bodyPr/>
          <a:lstStyle/>
          <a:p>
            <a:r>
              <a:rPr lang="en-GB" sz="3600" dirty="0">
                <a:solidFill>
                  <a:srgbClr val="00649C"/>
                </a:solidFill>
                <a:latin typeface="+mn-lt"/>
              </a:rPr>
              <a:t>Quiz</a:t>
            </a:r>
          </a:p>
        </p:txBody>
      </p:sp>
      <p:sp>
        <p:nvSpPr>
          <p:cNvPr id="25" name="Rounded Rectangle 10">
            <a:extLst>
              <a:ext uri="{FF2B5EF4-FFF2-40B4-BE49-F238E27FC236}">
                <a16:creationId xmlns:a16="http://schemas.microsoft.com/office/drawing/2014/main" id="{FC4456C3-366E-4CB6-A3C0-9378095C2051}"/>
              </a:ext>
            </a:extLst>
          </p:cNvPr>
          <p:cNvSpPr/>
          <p:nvPr/>
        </p:nvSpPr>
        <p:spPr>
          <a:xfrm>
            <a:off x="851785" y="1381203"/>
            <a:ext cx="7546096" cy="566933"/>
          </a:xfrm>
          <a:prstGeom prst="roundRect">
            <a:avLst>
              <a:gd name="adj" fmla="val 22002"/>
            </a:avLst>
          </a:prstGeom>
          <a:solidFill>
            <a:srgbClr val="FFFFFF"/>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lgn="ctr"/>
            <a:r>
              <a:rPr lang="en-GB" dirty="0">
                <a:solidFill>
                  <a:schemeClr val="tx1"/>
                </a:solidFill>
              </a:rPr>
              <a:t>What are some reasons for taking part in Walk to School Week?</a:t>
            </a:r>
          </a:p>
        </p:txBody>
      </p:sp>
      <p:sp>
        <p:nvSpPr>
          <p:cNvPr id="18" name="A">
            <a:extLst>
              <a:ext uri="{FF2B5EF4-FFF2-40B4-BE49-F238E27FC236}">
                <a16:creationId xmlns:a16="http://schemas.microsoft.com/office/drawing/2014/main" id="{12FE2A25-3CA7-4334-A146-920110E39FDA}"/>
              </a:ext>
            </a:extLst>
          </p:cNvPr>
          <p:cNvSpPr/>
          <p:nvPr/>
        </p:nvSpPr>
        <p:spPr>
          <a:xfrm>
            <a:off x="3372401" y="2220740"/>
            <a:ext cx="3322545" cy="566933"/>
          </a:xfrm>
          <a:prstGeom prst="roundRect">
            <a:avLst>
              <a:gd name="adj" fmla="val 22002"/>
            </a:avLst>
          </a:prstGeom>
          <a:solidFill>
            <a:srgbClr val="FFFFFF"/>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r>
              <a:rPr lang="en-GB" dirty="0">
                <a:solidFill>
                  <a:schemeClr val="tx1"/>
                </a:solidFill>
              </a:rPr>
              <a:t>To help save the planet</a:t>
            </a:r>
          </a:p>
        </p:txBody>
      </p:sp>
      <p:sp>
        <p:nvSpPr>
          <p:cNvPr id="28" name="Google Shape;148;p12">
            <a:extLst>
              <a:ext uri="{FF2B5EF4-FFF2-40B4-BE49-F238E27FC236}">
                <a16:creationId xmlns:a16="http://schemas.microsoft.com/office/drawing/2014/main" id="{06970C33-A13C-49DF-BEF9-A1F89A74BBC2}"/>
              </a:ext>
            </a:extLst>
          </p:cNvPr>
          <p:cNvSpPr/>
          <p:nvPr/>
        </p:nvSpPr>
        <p:spPr>
          <a:xfrm>
            <a:off x="2954686" y="2105503"/>
            <a:ext cx="835431" cy="797409"/>
          </a:xfrm>
          <a:prstGeom prst="ellipse">
            <a:avLst/>
          </a:prstGeom>
          <a:solidFill>
            <a:schemeClr val="bg1"/>
          </a:solidFill>
          <a:ln w="28575" cap="flat" cmpd="sng">
            <a:solidFill>
              <a:srgbClr val="00649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4800" b="1" dirty="0">
                <a:solidFill>
                  <a:srgbClr val="00649C"/>
                </a:solidFill>
                <a:ea typeface="Arial"/>
                <a:cs typeface="Arial"/>
                <a:sym typeface="Arial"/>
              </a:rPr>
              <a:t>A</a:t>
            </a:r>
            <a:endParaRPr sz="4800" b="1" dirty="0">
              <a:solidFill>
                <a:srgbClr val="00649C"/>
              </a:solidFill>
              <a:ea typeface="Arial"/>
              <a:cs typeface="Arial"/>
              <a:sym typeface="Arial"/>
            </a:endParaRPr>
          </a:p>
        </p:txBody>
      </p:sp>
      <p:sp>
        <p:nvSpPr>
          <p:cNvPr id="24" name="Google Shape;148;p12">
            <a:extLst>
              <a:ext uri="{FF2B5EF4-FFF2-40B4-BE49-F238E27FC236}">
                <a16:creationId xmlns:a16="http://schemas.microsoft.com/office/drawing/2014/main" id="{DB7673D7-2E2E-4CDA-95A5-27FC21041C5E}"/>
              </a:ext>
            </a:extLst>
          </p:cNvPr>
          <p:cNvSpPr/>
          <p:nvPr/>
        </p:nvSpPr>
        <p:spPr>
          <a:xfrm>
            <a:off x="644697" y="1266738"/>
            <a:ext cx="835431" cy="797409"/>
          </a:xfrm>
          <a:prstGeom prst="ellipse">
            <a:avLst/>
          </a:prstGeom>
          <a:solidFill>
            <a:schemeClr val="bg1"/>
          </a:solidFill>
          <a:ln w="38100" cap="flat" cmpd="sng">
            <a:solidFill>
              <a:srgbClr val="00649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4800" b="1" dirty="0">
                <a:solidFill>
                  <a:srgbClr val="00649C"/>
                </a:solidFill>
                <a:ea typeface="Arial"/>
                <a:cs typeface="Arial"/>
                <a:sym typeface="Arial"/>
              </a:rPr>
              <a:t>4</a:t>
            </a:r>
            <a:endParaRPr sz="4800" b="1" dirty="0">
              <a:solidFill>
                <a:srgbClr val="00649C"/>
              </a:solidFill>
              <a:ea typeface="Arial"/>
              <a:cs typeface="Arial"/>
              <a:sym typeface="Arial"/>
            </a:endParaRPr>
          </a:p>
        </p:txBody>
      </p:sp>
      <p:sp>
        <p:nvSpPr>
          <p:cNvPr id="26" name="B">
            <a:extLst>
              <a:ext uri="{FF2B5EF4-FFF2-40B4-BE49-F238E27FC236}">
                <a16:creationId xmlns:a16="http://schemas.microsoft.com/office/drawing/2014/main" id="{E15926DF-2F21-427D-90AF-1D6FFEDFDC22}"/>
              </a:ext>
            </a:extLst>
          </p:cNvPr>
          <p:cNvSpPr/>
          <p:nvPr/>
        </p:nvSpPr>
        <p:spPr>
          <a:xfrm>
            <a:off x="3371870" y="2970174"/>
            <a:ext cx="3322545" cy="884115"/>
          </a:xfrm>
          <a:prstGeom prst="roundRect">
            <a:avLst>
              <a:gd name="adj" fmla="val 22002"/>
            </a:avLst>
          </a:prstGeom>
          <a:solidFill>
            <a:srgbClr val="FFFFFF"/>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r>
              <a:rPr lang="en-GB" dirty="0">
                <a:solidFill>
                  <a:schemeClr val="tx1"/>
                </a:solidFill>
              </a:rPr>
              <a:t>To chat with your family or friends</a:t>
            </a:r>
          </a:p>
        </p:txBody>
      </p:sp>
      <p:sp>
        <p:nvSpPr>
          <p:cNvPr id="29" name="Google Shape;148;p12">
            <a:extLst>
              <a:ext uri="{FF2B5EF4-FFF2-40B4-BE49-F238E27FC236}">
                <a16:creationId xmlns:a16="http://schemas.microsoft.com/office/drawing/2014/main" id="{90E5AD69-5C4E-4439-B978-E6A88A8E557A}"/>
              </a:ext>
            </a:extLst>
          </p:cNvPr>
          <p:cNvSpPr/>
          <p:nvPr/>
        </p:nvSpPr>
        <p:spPr>
          <a:xfrm>
            <a:off x="2954155" y="3013528"/>
            <a:ext cx="835431" cy="797409"/>
          </a:xfrm>
          <a:prstGeom prst="ellipse">
            <a:avLst/>
          </a:prstGeom>
          <a:solidFill>
            <a:schemeClr val="bg1"/>
          </a:solidFill>
          <a:ln w="28575" cap="flat" cmpd="sng">
            <a:solidFill>
              <a:srgbClr val="00649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4800" b="1" dirty="0">
                <a:solidFill>
                  <a:srgbClr val="00649C"/>
                </a:solidFill>
                <a:ea typeface="Arial"/>
                <a:cs typeface="Arial"/>
                <a:sym typeface="Arial"/>
              </a:rPr>
              <a:t>B</a:t>
            </a:r>
            <a:endParaRPr sz="4800" b="1" dirty="0">
              <a:solidFill>
                <a:srgbClr val="00649C"/>
              </a:solidFill>
              <a:ea typeface="Arial"/>
              <a:cs typeface="Arial"/>
              <a:sym typeface="Arial"/>
            </a:endParaRPr>
          </a:p>
        </p:txBody>
      </p:sp>
      <p:sp>
        <p:nvSpPr>
          <p:cNvPr id="32" name="C">
            <a:extLst>
              <a:ext uri="{FF2B5EF4-FFF2-40B4-BE49-F238E27FC236}">
                <a16:creationId xmlns:a16="http://schemas.microsoft.com/office/drawing/2014/main" id="{D223FA01-93DD-4C92-9413-E2F89E79A750}"/>
              </a:ext>
            </a:extLst>
          </p:cNvPr>
          <p:cNvSpPr/>
          <p:nvPr/>
        </p:nvSpPr>
        <p:spPr>
          <a:xfrm>
            <a:off x="3345282" y="3935039"/>
            <a:ext cx="3322545" cy="884115"/>
          </a:xfrm>
          <a:prstGeom prst="roundRect">
            <a:avLst>
              <a:gd name="adj" fmla="val 22002"/>
            </a:avLst>
          </a:prstGeom>
          <a:solidFill>
            <a:srgbClr val="FFFFFF"/>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r>
              <a:rPr lang="en-GB" dirty="0">
                <a:solidFill>
                  <a:schemeClr val="tx1"/>
                </a:solidFill>
              </a:rPr>
              <a:t>To feel more energised and ready for learning</a:t>
            </a:r>
          </a:p>
        </p:txBody>
      </p:sp>
      <p:sp>
        <p:nvSpPr>
          <p:cNvPr id="34" name="Google Shape;148;p12">
            <a:extLst>
              <a:ext uri="{FF2B5EF4-FFF2-40B4-BE49-F238E27FC236}">
                <a16:creationId xmlns:a16="http://schemas.microsoft.com/office/drawing/2014/main" id="{9A88635B-DA10-4E8A-8012-20832A4173FE}"/>
              </a:ext>
            </a:extLst>
          </p:cNvPr>
          <p:cNvSpPr/>
          <p:nvPr/>
        </p:nvSpPr>
        <p:spPr>
          <a:xfrm>
            <a:off x="2927567" y="3978393"/>
            <a:ext cx="835431" cy="797409"/>
          </a:xfrm>
          <a:prstGeom prst="ellipse">
            <a:avLst/>
          </a:prstGeom>
          <a:solidFill>
            <a:schemeClr val="bg1"/>
          </a:solidFill>
          <a:ln w="28575" cap="flat" cmpd="sng">
            <a:solidFill>
              <a:srgbClr val="00649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4800" b="1" dirty="0">
                <a:solidFill>
                  <a:srgbClr val="00649C"/>
                </a:solidFill>
                <a:ea typeface="Arial"/>
                <a:cs typeface="Arial"/>
                <a:sym typeface="Arial"/>
              </a:rPr>
              <a:t>C</a:t>
            </a:r>
            <a:endParaRPr sz="4800" b="1" dirty="0">
              <a:solidFill>
                <a:srgbClr val="00649C"/>
              </a:solidFill>
              <a:ea typeface="Arial"/>
              <a:cs typeface="Arial"/>
              <a:sym typeface="Arial"/>
            </a:endParaRPr>
          </a:p>
        </p:txBody>
      </p:sp>
      <p:sp>
        <p:nvSpPr>
          <p:cNvPr id="14" name="D">
            <a:extLst>
              <a:ext uri="{FF2B5EF4-FFF2-40B4-BE49-F238E27FC236}">
                <a16:creationId xmlns:a16="http://schemas.microsoft.com/office/drawing/2014/main" id="{7EADE246-6234-4E5E-BD30-4E979EE74979}"/>
              </a:ext>
            </a:extLst>
          </p:cNvPr>
          <p:cNvSpPr/>
          <p:nvPr/>
        </p:nvSpPr>
        <p:spPr>
          <a:xfrm>
            <a:off x="3347890" y="5010559"/>
            <a:ext cx="3322545" cy="566933"/>
          </a:xfrm>
          <a:prstGeom prst="roundRect">
            <a:avLst>
              <a:gd name="adj" fmla="val 22002"/>
            </a:avLst>
          </a:prstGeom>
          <a:solidFill>
            <a:srgbClr val="FFFFFF"/>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r>
              <a:rPr lang="en-GB" dirty="0">
                <a:solidFill>
                  <a:schemeClr val="tx1"/>
                </a:solidFill>
              </a:rPr>
              <a:t>All of the above reasons</a:t>
            </a:r>
          </a:p>
        </p:txBody>
      </p:sp>
      <p:sp>
        <p:nvSpPr>
          <p:cNvPr id="15" name="Google Shape;148;p12">
            <a:extLst>
              <a:ext uri="{FF2B5EF4-FFF2-40B4-BE49-F238E27FC236}">
                <a16:creationId xmlns:a16="http://schemas.microsoft.com/office/drawing/2014/main" id="{6345B499-F525-4A47-8DC3-2F13D681BA7A}"/>
              </a:ext>
            </a:extLst>
          </p:cNvPr>
          <p:cNvSpPr/>
          <p:nvPr/>
        </p:nvSpPr>
        <p:spPr>
          <a:xfrm>
            <a:off x="2930175" y="4895322"/>
            <a:ext cx="835431" cy="797409"/>
          </a:xfrm>
          <a:prstGeom prst="ellipse">
            <a:avLst/>
          </a:prstGeom>
          <a:solidFill>
            <a:schemeClr val="bg1"/>
          </a:solidFill>
          <a:ln w="28575" cap="flat" cmpd="sng">
            <a:solidFill>
              <a:srgbClr val="00649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4800" b="1" dirty="0">
                <a:solidFill>
                  <a:srgbClr val="00649C"/>
                </a:solidFill>
                <a:ea typeface="Arial"/>
                <a:cs typeface="Arial"/>
                <a:sym typeface="Arial"/>
              </a:rPr>
              <a:t>D</a:t>
            </a:r>
            <a:endParaRPr sz="4800" b="1" dirty="0">
              <a:solidFill>
                <a:srgbClr val="00649C"/>
              </a:solidFill>
              <a:ea typeface="Arial"/>
              <a:cs typeface="Arial"/>
              <a:sym typeface="Arial"/>
            </a:endParaRPr>
          </a:p>
        </p:txBody>
      </p:sp>
    </p:spTree>
    <p:extLst>
      <p:ext uri="{BB962C8B-B14F-4D97-AF65-F5344CB8AC3E}">
        <p14:creationId xmlns:p14="http://schemas.microsoft.com/office/powerpoint/2010/main" val="189004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fade">
                                      <p:cBhvr>
                                        <p:cTn id="16" dur="500"/>
                                        <p:tgtEl>
                                          <p:spTgt spid="28"/>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wipe(left)">
                                      <p:cBhvr>
                                        <p:cTn id="20" dur="500"/>
                                        <p:tgtEl>
                                          <p:spTgt spid="1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childTnLst>
                                </p:cTn>
                              </p:par>
                            </p:childTnLst>
                          </p:cTn>
                        </p:par>
                        <p:par>
                          <p:cTn id="26" fill="hold">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wipe(left)">
                                      <p:cBhvr>
                                        <p:cTn id="29" dur="500"/>
                                        <p:tgtEl>
                                          <p:spTgt spid="26"/>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fade">
                                      <p:cBhvr>
                                        <p:cTn id="34" dur="500"/>
                                        <p:tgtEl>
                                          <p:spTgt spid="34"/>
                                        </p:tgtEl>
                                      </p:cBhvr>
                                    </p:animEffect>
                                  </p:childTnLst>
                                </p:cTn>
                              </p:par>
                            </p:childTnLst>
                          </p:cTn>
                        </p:par>
                        <p:par>
                          <p:cTn id="35" fill="hold">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500"/>
                                        <p:tgtEl>
                                          <p:spTgt spid="32"/>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childTnLst>
                          </p:cTn>
                        </p:par>
                        <p:par>
                          <p:cTn id="44" fill="hold">
                            <p:stCondLst>
                              <p:cond delay="500"/>
                            </p:stCondLst>
                            <p:childTnLst>
                              <p:par>
                                <p:cTn id="45" presetID="22" presetClass="entr" presetSubtype="8"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left)">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1" presetClass="emph" presetSubtype="2" fill="hold" nodeType="clickEffect">
                                  <p:stCondLst>
                                    <p:cond delay="0"/>
                                  </p:stCondLst>
                                  <p:childTnLst>
                                    <p:animClr clrSpc="rgb" dir="cw">
                                      <p:cBhvr>
                                        <p:cTn id="51" dur="2000" fill="hold"/>
                                        <p:tgtEl>
                                          <p:spTgt spid="14"/>
                                        </p:tgtEl>
                                        <p:attrNameLst>
                                          <p:attrName>fillcolor</p:attrName>
                                        </p:attrNameLst>
                                      </p:cBhvr>
                                      <p:to>
                                        <a:srgbClr val="92D050"/>
                                      </p:to>
                                    </p:animClr>
                                    <p:set>
                                      <p:cBhvr>
                                        <p:cTn id="52" dur="2000" fill="hold"/>
                                        <p:tgtEl>
                                          <p:spTgt spid="14"/>
                                        </p:tgtEl>
                                        <p:attrNameLst>
                                          <p:attrName>fill.type</p:attrName>
                                        </p:attrNameLst>
                                      </p:cBhvr>
                                      <p:to>
                                        <p:strVal val="solid"/>
                                      </p:to>
                                    </p:set>
                                    <p:set>
                                      <p:cBhvr>
                                        <p:cTn id="53" dur="2000" fill="hold"/>
                                        <p:tgtEl>
                                          <p:spTgt spid="14"/>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4" restart="whenNotActive" fill="hold" evtFilter="cancelBubble" nodeType="interactiveSeq">
                <p:stCondLst>
                  <p:cond evt="onClick" delay="0">
                    <p:tgtEl>
                      <p:spTgt spid="18"/>
                    </p:tgtEl>
                  </p:cond>
                </p:stCondLst>
                <p:endSync evt="end" delay="0">
                  <p:rtn val="all"/>
                </p:endSync>
                <p:childTnLst>
                  <p:par>
                    <p:cTn id="55" fill="hold">
                      <p:stCondLst>
                        <p:cond delay="0"/>
                      </p:stCondLst>
                      <p:childTnLst>
                        <p:par>
                          <p:cTn id="56" fill="hold">
                            <p:stCondLst>
                              <p:cond delay="0"/>
                            </p:stCondLst>
                            <p:childTnLst>
                              <p:par>
                                <p:cTn id="57" presetID="1" presetClass="emph" presetSubtype="2" fill="hold" nodeType="clickEffect">
                                  <p:stCondLst>
                                    <p:cond delay="0"/>
                                  </p:stCondLst>
                                  <p:childTnLst>
                                    <p:animClr clrSpc="rgb" dir="cw">
                                      <p:cBhvr>
                                        <p:cTn id="58" dur="2000" fill="hold"/>
                                        <p:tgtEl>
                                          <p:spTgt spid="18"/>
                                        </p:tgtEl>
                                        <p:attrNameLst>
                                          <p:attrName>fillcolor</p:attrName>
                                        </p:attrNameLst>
                                      </p:cBhvr>
                                      <p:to>
                                        <a:schemeClr val="accent2"/>
                                      </p:to>
                                    </p:animClr>
                                    <p:set>
                                      <p:cBhvr>
                                        <p:cTn id="59" dur="2000" fill="hold"/>
                                        <p:tgtEl>
                                          <p:spTgt spid="18"/>
                                        </p:tgtEl>
                                        <p:attrNameLst>
                                          <p:attrName>fill.type</p:attrName>
                                        </p:attrNameLst>
                                      </p:cBhvr>
                                      <p:to>
                                        <p:strVal val="solid"/>
                                      </p:to>
                                    </p:set>
                                    <p:set>
                                      <p:cBhvr>
                                        <p:cTn id="60" dur="2000" fill="hold"/>
                                        <p:tgtEl>
                                          <p:spTgt spid="18"/>
                                        </p:tgtEl>
                                        <p:attrNameLst>
                                          <p:attrName>fill.on</p:attrName>
                                        </p:attrNameLst>
                                      </p:cBhvr>
                                      <p:to>
                                        <p:strVal val="true"/>
                                      </p:to>
                                    </p:set>
                                  </p:childTnLst>
                                </p:cTn>
                              </p:par>
                            </p:childTnLst>
                          </p:cTn>
                        </p:par>
                      </p:childTnLst>
                    </p:cTn>
                  </p:par>
                </p:childTnLst>
              </p:cTn>
              <p:nextCondLst>
                <p:cond evt="onClick" delay="0">
                  <p:tgtEl>
                    <p:spTgt spid="18"/>
                  </p:tgtEl>
                </p:cond>
              </p:nextCondLst>
            </p:seq>
            <p:seq concurrent="1" nextAc="seek">
              <p:cTn id="61" restart="whenNotActive" fill="hold" evtFilter="cancelBubble" nodeType="interactiveSeq">
                <p:stCondLst>
                  <p:cond evt="onClick" delay="0">
                    <p:tgtEl>
                      <p:spTgt spid="32"/>
                    </p:tgtEl>
                  </p:cond>
                </p:stCondLst>
                <p:endSync evt="end" delay="0">
                  <p:rtn val="all"/>
                </p:endSync>
                <p:childTnLst>
                  <p:par>
                    <p:cTn id="62" fill="hold">
                      <p:stCondLst>
                        <p:cond delay="0"/>
                      </p:stCondLst>
                      <p:childTnLst>
                        <p:par>
                          <p:cTn id="63" fill="hold">
                            <p:stCondLst>
                              <p:cond delay="0"/>
                            </p:stCondLst>
                            <p:childTnLst>
                              <p:par>
                                <p:cTn id="64" presetID="1" presetClass="emph" presetSubtype="2" fill="hold" nodeType="clickEffect">
                                  <p:stCondLst>
                                    <p:cond delay="0"/>
                                  </p:stCondLst>
                                  <p:childTnLst>
                                    <p:animClr clrSpc="rgb" dir="cw">
                                      <p:cBhvr>
                                        <p:cTn id="65" dur="2000" fill="hold"/>
                                        <p:tgtEl>
                                          <p:spTgt spid="32"/>
                                        </p:tgtEl>
                                        <p:attrNameLst>
                                          <p:attrName>fillcolor</p:attrName>
                                        </p:attrNameLst>
                                      </p:cBhvr>
                                      <p:to>
                                        <a:schemeClr val="accent2"/>
                                      </p:to>
                                    </p:animClr>
                                    <p:set>
                                      <p:cBhvr>
                                        <p:cTn id="66" dur="2000" fill="hold"/>
                                        <p:tgtEl>
                                          <p:spTgt spid="32"/>
                                        </p:tgtEl>
                                        <p:attrNameLst>
                                          <p:attrName>fill.type</p:attrName>
                                        </p:attrNameLst>
                                      </p:cBhvr>
                                      <p:to>
                                        <p:strVal val="solid"/>
                                      </p:to>
                                    </p:set>
                                    <p:set>
                                      <p:cBhvr>
                                        <p:cTn id="67" dur="2000" fill="hold"/>
                                        <p:tgtEl>
                                          <p:spTgt spid="32"/>
                                        </p:tgtEl>
                                        <p:attrNameLst>
                                          <p:attrName>fill.on</p:attrName>
                                        </p:attrNameLst>
                                      </p:cBhvr>
                                      <p:to>
                                        <p:strVal val="true"/>
                                      </p:to>
                                    </p:set>
                                  </p:childTnLst>
                                </p:cTn>
                              </p:par>
                            </p:childTnLst>
                          </p:cTn>
                        </p:par>
                      </p:childTnLst>
                    </p:cTn>
                  </p:par>
                </p:childTnLst>
              </p:cTn>
              <p:nextCondLst>
                <p:cond evt="onClick" delay="0">
                  <p:tgtEl>
                    <p:spTgt spid="32"/>
                  </p:tgtEl>
                </p:cond>
              </p:nextCondLst>
            </p:seq>
            <p:seq concurrent="1" nextAc="seek">
              <p:cTn id="68" restart="whenNotActive" fill="hold" evtFilter="cancelBubble" nodeType="interactiveSeq">
                <p:stCondLst>
                  <p:cond evt="onClick" delay="0">
                    <p:tgtEl>
                      <p:spTgt spid="14"/>
                    </p:tgtEl>
                  </p:cond>
                </p:stCondLst>
                <p:endSync evt="end" delay="0">
                  <p:rtn val="all"/>
                </p:endSync>
                <p:childTnLst>
                  <p:par>
                    <p:cTn id="69" fill="hold">
                      <p:stCondLst>
                        <p:cond delay="0"/>
                      </p:stCondLst>
                      <p:childTnLst>
                        <p:par>
                          <p:cTn id="70" fill="hold">
                            <p:stCondLst>
                              <p:cond delay="0"/>
                            </p:stCondLst>
                            <p:childTnLst>
                              <p:par>
                                <p:cTn id="71" presetID="1" presetClass="emph" presetSubtype="2" fill="hold" nodeType="clickEffect">
                                  <p:stCondLst>
                                    <p:cond delay="0"/>
                                  </p:stCondLst>
                                  <p:childTnLst>
                                    <p:animClr clrSpc="rgb" dir="cw">
                                      <p:cBhvr>
                                        <p:cTn id="72" dur="2000" fill="hold"/>
                                        <p:tgtEl>
                                          <p:spTgt spid="14"/>
                                        </p:tgtEl>
                                        <p:attrNameLst>
                                          <p:attrName>fillcolor</p:attrName>
                                        </p:attrNameLst>
                                      </p:cBhvr>
                                      <p:to>
                                        <a:srgbClr val="92D050"/>
                                      </p:to>
                                    </p:animClr>
                                    <p:set>
                                      <p:cBhvr>
                                        <p:cTn id="73" dur="2000" fill="hold"/>
                                        <p:tgtEl>
                                          <p:spTgt spid="14"/>
                                        </p:tgtEl>
                                        <p:attrNameLst>
                                          <p:attrName>fill.type</p:attrName>
                                        </p:attrNameLst>
                                      </p:cBhvr>
                                      <p:to>
                                        <p:strVal val="solid"/>
                                      </p:to>
                                    </p:set>
                                    <p:set>
                                      <p:cBhvr>
                                        <p:cTn id="74" dur="2000" fill="hold"/>
                                        <p:tgtEl>
                                          <p:spTgt spid="14"/>
                                        </p:tgtEl>
                                        <p:attrNameLst>
                                          <p:attrName>fill.on</p:attrName>
                                        </p:attrNameLst>
                                      </p:cBhvr>
                                      <p:to>
                                        <p:strVal val="true"/>
                                      </p:to>
                                    </p:set>
                                  </p:childTnLst>
                                </p:cTn>
                              </p:par>
                            </p:childTnLst>
                          </p:cTn>
                        </p:par>
                      </p:childTnLst>
                    </p:cTn>
                  </p:par>
                </p:childTnLst>
              </p:cTn>
              <p:nextCondLst>
                <p:cond evt="onClick" delay="0">
                  <p:tgtEl>
                    <p:spTgt spid="14"/>
                  </p:tgtEl>
                </p:cond>
              </p:nextCondLst>
            </p:seq>
            <p:seq concurrent="1" nextAc="seek">
              <p:cTn id="75" restart="whenNotActive" fill="hold" evtFilter="cancelBubble" nodeType="interactiveSeq">
                <p:stCondLst>
                  <p:cond evt="onClick" delay="0">
                    <p:tgtEl>
                      <p:spTgt spid="26"/>
                    </p:tgtEl>
                  </p:cond>
                </p:stCondLst>
                <p:endSync evt="end" delay="0">
                  <p:rtn val="all"/>
                </p:endSync>
                <p:childTnLst>
                  <p:par>
                    <p:cTn id="76" fill="hold">
                      <p:stCondLst>
                        <p:cond delay="0"/>
                      </p:stCondLst>
                      <p:childTnLst>
                        <p:par>
                          <p:cTn id="77" fill="hold">
                            <p:stCondLst>
                              <p:cond delay="0"/>
                            </p:stCondLst>
                            <p:childTnLst>
                              <p:par>
                                <p:cTn id="78" presetID="1" presetClass="emph" presetSubtype="2" fill="hold" nodeType="clickEffect">
                                  <p:stCondLst>
                                    <p:cond delay="0"/>
                                  </p:stCondLst>
                                  <p:childTnLst>
                                    <p:animClr clrSpc="rgb" dir="cw">
                                      <p:cBhvr>
                                        <p:cTn id="79" dur="2000" fill="hold"/>
                                        <p:tgtEl>
                                          <p:spTgt spid="26"/>
                                        </p:tgtEl>
                                        <p:attrNameLst>
                                          <p:attrName>fillcolor</p:attrName>
                                        </p:attrNameLst>
                                      </p:cBhvr>
                                      <p:to>
                                        <a:schemeClr val="accent2"/>
                                      </p:to>
                                    </p:animClr>
                                    <p:set>
                                      <p:cBhvr>
                                        <p:cTn id="80" dur="2000" fill="hold"/>
                                        <p:tgtEl>
                                          <p:spTgt spid="26"/>
                                        </p:tgtEl>
                                        <p:attrNameLst>
                                          <p:attrName>fill.type</p:attrName>
                                        </p:attrNameLst>
                                      </p:cBhvr>
                                      <p:to>
                                        <p:strVal val="solid"/>
                                      </p:to>
                                    </p:set>
                                    <p:set>
                                      <p:cBhvr>
                                        <p:cTn id="81" dur="200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childTnLst>
        </p:cTn>
      </p:par>
    </p:tnLst>
    <p:bldLst>
      <p:bldP spid="25" grpId="0" animBg="1"/>
      <p:bldP spid="18" grpId="0" animBg="1"/>
      <p:bldP spid="28" grpId="0" animBg="1"/>
      <p:bldP spid="24" grpId="0" animBg="1"/>
      <p:bldP spid="26" grpId="0" animBg="1"/>
      <p:bldP spid="29" grpId="0" animBg="1"/>
      <p:bldP spid="32" grpId="0" animBg="1"/>
      <p:bldP spid="34" grpId="0" animBg="1"/>
      <p:bldP spid="14" grpId="0"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8C058020-CE1A-4275-96FF-3E9B179AFEF1}" vid="{BE2BE99D-79A1-4F73-BB89-E052F53DA92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307</TotalTime>
  <Words>1114</Words>
  <Application>Microsoft Office PowerPoint</Application>
  <PresentationFormat>On-screen Show (4:3)</PresentationFormat>
  <Paragraphs>113</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Twinkl</vt:lpstr>
      <vt:lpstr>Roboto</vt:lpstr>
      <vt:lpstr>Arial</vt:lpstr>
      <vt:lpstr>Calibri</vt:lpstr>
      <vt:lpstr>Office Theme</vt:lpstr>
      <vt:lpstr>Disclaimer/s</vt:lpstr>
      <vt:lpstr>PowerPoint Presentation</vt:lpstr>
      <vt:lpstr>What Is Walk to School Week?</vt:lpstr>
      <vt:lpstr>What Is Walk to School Week?</vt:lpstr>
      <vt:lpstr>Healthy Body</vt:lpstr>
      <vt:lpstr>Healthy Relationships</vt:lpstr>
      <vt:lpstr>Healthy Habits</vt:lpstr>
      <vt:lpstr>Healthy Environment</vt:lpstr>
      <vt:lpstr>The Magic of Walking</vt:lpstr>
      <vt:lpstr>Why Should I walk to School?</vt:lpstr>
      <vt:lpstr>Let’s All Walk to School</vt:lpstr>
      <vt:lpstr>What Will You Do?</vt:lpstr>
      <vt:lpstr>Let’s See!</vt:lpstr>
      <vt:lpstr>Have a Think…</vt:lpstr>
      <vt:lpstr>Quiz</vt:lpstr>
      <vt:lpstr>Quiz</vt:lpstr>
      <vt:lpstr>Quiz</vt:lpstr>
      <vt:lpstr>Quiz</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 Ltd</dc:creator>
  <cp:lastModifiedBy>Stacey Clarke</cp:lastModifiedBy>
  <cp:revision>38</cp:revision>
  <dcterms:created xsi:type="dcterms:W3CDTF">2022-03-14T11:09:38Z</dcterms:created>
  <dcterms:modified xsi:type="dcterms:W3CDTF">2026-05-14T14:03:58Z</dcterms:modified>
</cp:coreProperties>
</file>