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569" r:id="rId1"/>
  </p:sldMasterIdLst>
  <p:notesMasterIdLst>
    <p:notesMasterId r:id="rId27"/>
  </p:notesMasterIdLst>
  <p:handoutMasterIdLst>
    <p:handoutMasterId r:id="rId28"/>
  </p:handoutMasterIdLst>
  <p:sldIdLst>
    <p:sldId id="256" r:id="rId2"/>
    <p:sldId id="340" r:id="rId3"/>
    <p:sldId id="341" r:id="rId4"/>
    <p:sldId id="257" r:id="rId5"/>
    <p:sldId id="333" r:id="rId6"/>
    <p:sldId id="258" r:id="rId7"/>
    <p:sldId id="352" r:id="rId8"/>
    <p:sldId id="353" r:id="rId9"/>
    <p:sldId id="279" r:id="rId10"/>
    <p:sldId id="318" r:id="rId11"/>
    <p:sldId id="316" r:id="rId12"/>
    <p:sldId id="278" r:id="rId13"/>
    <p:sldId id="349" r:id="rId14"/>
    <p:sldId id="355" r:id="rId15"/>
    <p:sldId id="260" r:id="rId16"/>
    <p:sldId id="354" r:id="rId17"/>
    <p:sldId id="317" r:id="rId18"/>
    <p:sldId id="356" r:id="rId19"/>
    <p:sldId id="328" r:id="rId20"/>
    <p:sldId id="302" r:id="rId21"/>
    <p:sldId id="297" r:id="rId22"/>
    <p:sldId id="346" r:id="rId23"/>
    <p:sldId id="348" r:id="rId24"/>
    <p:sldId id="326" r:id="rId25"/>
    <p:sldId id="334" r:id="rId26"/>
  </p:sldIdLst>
  <p:sldSz cx="9144000" cy="6858000" type="screen4x3"/>
  <p:notesSz cx="6799263" cy="992981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9C7ED"/>
    <a:srgbClr val="0000FF"/>
    <a:srgbClr val="FEE600"/>
    <a:srgbClr val="66FFFF"/>
    <a:srgbClr val="9900FF"/>
    <a:srgbClr val="08AA14"/>
    <a:srgbClr val="FF0000"/>
    <a:srgbClr val="0000CC"/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ED083AE6-46FA-4A59-8FB0-9F97EB10719F}" styleName="Light Style 3 - Accent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81205" autoAdjust="0"/>
  </p:normalViewPr>
  <p:slideViewPr>
    <p:cSldViewPr>
      <p:cViewPr varScale="1">
        <p:scale>
          <a:sx n="92" d="100"/>
          <a:sy n="92" d="100"/>
        </p:scale>
        <p:origin x="2190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55" tIns="45727" rIns="91455" bIns="45727" numCol="1" anchor="t" anchorCtr="0" compatLnSpc="1">
            <a:prstTxWarp prst="textNoShape">
              <a:avLst/>
            </a:prstTxWarp>
          </a:bodyPr>
          <a:lstStyle>
            <a:lvl1pPr defTabSz="913952" eaLnBrk="1" hangingPunct="1">
              <a:defRPr sz="1200" b="0">
                <a:latin typeface="Arial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505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1275" y="0"/>
            <a:ext cx="2946400" cy="49688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55" tIns="45727" rIns="91455" bIns="45727" numCol="1" anchor="t" anchorCtr="0" compatLnSpc="1">
            <a:prstTxWarp prst="textNoShape">
              <a:avLst/>
            </a:prstTxWarp>
          </a:bodyPr>
          <a:lstStyle>
            <a:lvl1pPr algn="r" defTabSz="913952" eaLnBrk="1" hangingPunct="1">
              <a:defRPr sz="1200" b="0">
                <a:latin typeface="Arial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506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31338"/>
            <a:ext cx="2946400" cy="496887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55" tIns="45727" rIns="91455" bIns="45727" numCol="1" anchor="b" anchorCtr="0" compatLnSpc="1">
            <a:prstTxWarp prst="textNoShape">
              <a:avLst/>
            </a:prstTxWarp>
          </a:bodyPr>
          <a:lstStyle>
            <a:lvl1pPr defTabSz="913952" eaLnBrk="1" hangingPunct="1">
              <a:defRPr sz="1200" b="0">
                <a:latin typeface="Arial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506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1275" y="9431338"/>
            <a:ext cx="2946400" cy="496887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55" tIns="45727" rIns="91455" bIns="45727" numCol="1" anchor="b" anchorCtr="0" compatLnSpc="1">
            <a:prstTxWarp prst="textNoShape">
              <a:avLst/>
            </a:prstTxWarp>
          </a:bodyPr>
          <a:lstStyle>
            <a:lvl1pPr algn="r" defTabSz="912813" eaLnBrk="1" hangingPunct="1">
              <a:defRPr sz="1200" b="0"/>
            </a:lvl1pPr>
          </a:lstStyle>
          <a:p>
            <a:pPr>
              <a:defRPr/>
            </a:pPr>
            <a:fld id="{95C71207-A5FD-410E-B0CE-9E1FEE903065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1275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fld id="{5C61D8B7-311E-4431-8DAD-5122AD45099D}" type="datetimeFigureOut">
              <a:rPr lang="en-US"/>
              <a:pPr>
                <a:defRPr/>
              </a:pPr>
              <a:t>7/20/2026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5988" y="744538"/>
            <a:ext cx="4967287" cy="37242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16463"/>
            <a:ext cx="5440363" cy="44688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1338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1275" y="9431338"/>
            <a:ext cx="2946400" cy="4968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02047375-A997-4B87-A1F7-6C6FAB3AD8F0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en-US" dirty="0"/>
              <a:t>Annie</a:t>
            </a:r>
          </a:p>
        </p:txBody>
      </p:sp>
      <p:sp>
        <p:nvSpPr>
          <p:cNvPr id="922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CCCBD64E-A924-4DC9-8F38-5D90933B1EEC}" type="slidenum">
              <a:rPr lang="en-US" altLang="en-US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</a:t>
            </a:fld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en-US" dirty="0"/>
              <a:t>Katherine/Emma</a:t>
            </a:r>
            <a:r>
              <a:rPr lang="en-US" altLang="en-US" baseline="0" dirty="0"/>
              <a:t> </a:t>
            </a:r>
            <a:endParaRPr lang="en-US" altLang="en-US" dirty="0"/>
          </a:p>
        </p:txBody>
      </p:sp>
      <p:sp>
        <p:nvSpPr>
          <p:cNvPr id="1126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9EDE2E5-5539-4CA9-9A67-C9631C0CF573}" type="slidenum">
              <a:rPr lang="en-US" altLang="en-US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2</a:t>
            </a:fld>
            <a:endParaRPr lang="en-US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428245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en-US" dirty="0"/>
              <a:t>Shelley</a:t>
            </a:r>
          </a:p>
        </p:txBody>
      </p:sp>
      <p:sp>
        <p:nvSpPr>
          <p:cNvPr id="1126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9EDE2E5-5539-4CA9-9A67-C9631C0CF573}" type="slidenum">
              <a:rPr lang="en-US" altLang="en-US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3</a:t>
            </a:fld>
            <a:endParaRPr lang="en-US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773932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en-US" dirty="0"/>
              <a:t>Annie</a:t>
            </a:r>
          </a:p>
        </p:txBody>
      </p:sp>
      <p:sp>
        <p:nvSpPr>
          <p:cNvPr id="1126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9EDE2E5-5539-4CA9-9A67-C9631C0CF573}" type="slidenum">
              <a:rPr lang="en-US" altLang="en-US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4</a:t>
            </a:fld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Emma/Katherine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2047375-A997-4B87-A1F7-6C6FAB3AD8F0}" type="slidenum">
              <a:rPr lang="en-US" altLang="en-US" smtClean="0"/>
              <a:pPr>
                <a:defRPr/>
              </a:pPr>
              <a:t>5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820451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en-US" dirty="0"/>
              <a:t>Annie</a:t>
            </a:r>
          </a:p>
        </p:txBody>
      </p:sp>
      <p:sp>
        <p:nvSpPr>
          <p:cNvPr id="1638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FC581150-19D8-4504-8B8D-1168BBFF8196}" type="slidenum">
              <a:rPr lang="en-US" altLang="en-US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6</a:t>
            </a:fld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en-US" dirty="0"/>
              <a:t>Emma/Katherine</a:t>
            </a:r>
          </a:p>
        </p:txBody>
      </p:sp>
      <p:sp>
        <p:nvSpPr>
          <p:cNvPr id="1638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FC581150-19D8-4504-8B8D-1168BBFF8196}" type="slidenum">
              <a:rPr lang="en-US" altLang="en-US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7</a:t>
            </a:fld>
            <a:endParaRPr lang="en-US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003751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en-US" dirty="0"/>
              <a:t>Emma/Katherine</a:t>
            </a:r>
          </a:p>
        </p:txBody>
      </p:sp>
      <p:sp>
        <p:nvSpPr>
          <p:cNvPr id="1638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FC581150-19D8-4504-8B8D-1168BBFF8196}" type="slidenum">
              <a:rPr lang="en-US" altLang="en-US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8</a:t>
            </a:fld>
            <a:endParaRPr lang="en-US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448162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en-US" dirty="0"/>
              <a:t>Annie</a:t>
            </a:r>
          </a:p>
        </p:txBody>
      </p:sp>
      <p:sp>
        <p:nvSpPr>
          <p:cNvPr id="1843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A956883D-E0F3-44ED-ABBA-F2531FE64AF9}" type="slidenum">
              <a:rPr lang="en-US" altLang="en-US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9</a:t>
            </a:fld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en-US" dirty="0"/>
              <a:t>Shelley</a:t>
            </a:r>
          </a:p>
        </p:txBody>
      </p:sp>
      <p:sp>
        <p:nvSpPr>
          <p:cNvPr id="2048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48D08F0F-EEA4-417C-B283-203F78BCB707}" type="slidenum">
              <a:rPr lang="en-US" altLang="en-US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10</a:t>
            </a:fld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253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en-US" dirty="0"/>
              <a:t>Shelley</a:t>
            </a:r>
          </a:p>
        </p:txBody>
      </p:sp>
      <p:sp>
        <p:nvSpPr>
          <p:cNvPr id="2253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52F6CBC2-B599-42CA-98FA-2BBE07B3F3AD}" type="slidenum">
              <a:rPr lang="en-US" altLang="en-US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11</a:t>
            </a:fld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915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en-US" dirty="0"/>
              <a:t>Emma/Katherine</a:t>
            </a:r>
          </a:p>
        </p:txBody>
      </p:sp>
      <p:sp>
        <p:nvSpPr>
          <p:cNvPr id="4915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E1339545-FFF2-4A0E-B6E4-006A5D61F76C}" type="slidenum">
              <a:rPr lang="en-US" altLang="en-US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12</a:t>
            </a:fld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481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en-US" dirty="0"/>
              <a:t>Annie</a:t>
            </a:r>
          </a:p>
        </p:txBody>
      </p:sp>
      <p:sp>
        <p:nvSpPr>
          <p:cNvPr id="3482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849FE1F0-8C5A-403D-8585-421AAAF188B6}" type="slidenum">
              <a:rPr lang="en-US" altLang="en-US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13</a:t>
            </a:fld>
            <a:endParaRPr lang="en-US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604306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Annie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2047375-A997-4B87-A1F7-6C6FAB3AD8F0}" type="slidenum">
              <a:rPr lang="en-US" altLang="en-US" smtClean="0"/>
              <a:pPr>
                <a:defRPr/>
              </a:pPr>
              <a:t>14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3758911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0" indent="0" eaLnBrk="1" fontAlgn="auto" hangingPunct="1">
              <a:lnSpc>
                <a:spcPct val="90000"/>
              </a:lnSpc>
              <a:spcAft>
                <a:spcPts val="0"/>
              </a:spcAft>
              <a:buFont typeface="Wingdings 2"/>
              <a:buNone/>
              <a:defRPr/>
            </a:pPr>
            <a:r>
              <a:rPr lang="en-US" altLang="en-US" sz="1200" dirty="0">
                <a:solidFill>
                  <a:schemeClr val="tx1"/>
                </a:solidFill>
                <a:latin typeface="SassoonCRInfant" panose="02010503020300020003" pitchFamily="2" charset="0"/>
              </a:rPr>
              <a:t>Emma/Katherine</a:t>
            </a:r>
            <a:r>
              <a:rPr lang="en-US" altLang="en-US" sz="1200" baseline="0" dirty="0">
                <a:solidFill>
                  <a:schemeClr val="tx1"/>
                </a:solidFill>
                <a:latin typeface="SassoonCRInfant" panose="02010503020300020003" pitchFamily="2" charset="0"/>
              </a:rPr>
              <a:t> </a:t>
            </a:r>
            <a:endParaRPr lang="en-GB" altLang="en-US" sz="1200" dirty="0">
              <a:solidFill>
                <a:schemeClr val="tx1"/>
              </a:solidFill>
              <a:latin typeface="SassoonCRInfant" panose="02010503020300020003" pitchFamily="2" charset="0"/>
            </a:endParaRPr>
          </a:p>
        </p:txBody>
      </p:sp>
      <p:sp>
        <p:nvSpPr>
          <p:cNvPr id="3072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FFB80095-5094-47DA-B08B-BC1458CC4FC9}" type="slidenum">
              <a:rPr lang="en-US" altLang="en-US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15</a:t>
            </a:fld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Shelley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2047375-A997-4B87-A1F7-6C6FAB3AD8F0}" type="slidenum">
              <a:rPr lang="en-US" altLang="en-US" smtClean="0"/>
              <a:pPr>
                <a:defRPr/>
              </a:pPr>
              <a:t>16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1749812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Annie</a:t>
            </a:r>
            <a:endParaRPr lang="en-GB" dirty="0"/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altLang="en-US" sz="1200" dirty="0">
                <a:solidFill>
                  <a:schemeClr val="tx1"/>
                </a:solidFill>
                <a:latin typeface="SassoonCRInfant" panose="02010503020300020003" pitchFamily="2" charset="0"/>
              </a:rPr>
              <a:t>The children do NOT need to be able to join their handwriting by the end of Year One.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2047375-A997-4B87-A1F7-6C6FAB3AD8F0}" type="slidenum">
              <a:rPr lang="en-US" altLang="en-US" smtClean="0"/>
              <a:pPr>
                <a:defRPr/>
              </a:pPr>
              <a:t>17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8093106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481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en-US" dirty="0"/>
              <a:t>Shelley</a:t>
            </a:r>
          </a:p>
        </p:txBody>
      </p:sp>
      <p:sp>
        <p:nvSpPr>
          <p:cNvPr id="3482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849FE1F0-8C5A-403D-8585-421AAAF188B6}" type="slidenum">
              <a:rPr lang="en-US" altLang="en-US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18</a:t>
            </a:fld>
            <a:endParaRPr lang="en-US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324230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Emma/Katherine</a:t>
            </a:r>
            <a:r>
              <a:rPr lang="en-US" baseline="0" dirty="0"/>
              <a:t>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2047375-A997-4B87-A1F7-6C6FAB3AD8F0}" type="slidenum">
              <a:rPr lang="en-US" altLang="en-US" smtClean="0"/>
              <a:pPr>
                <a:defRPr/>
              </a:pPr>
              <a:t>19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0879483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60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en-US" dirty="0"/>
              <a:t>Annie	</a:t>
            </a:r>
          </a:p>
        </p:txBody>
      </p:sp>
      <p:sp>
        <p:nvSpPr>
          <p:cNvPr id="4608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CCB922FC-7A18-4477-B3D4-B61F05427BDB}" type="slidenum">
              <a:rPr lang="en-US" altLang="en-US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20</a:t>
            </a:fld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en-US" dirty="0"/>
              <a:t>Emma/Katherine</a:t>
            </a:r>
          </a:p>
        </p:txBody>
      </p:sp>
      <p:sp>
        <p:nvSpPr>
          <p:cNvPr id="5325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98EDE9FD-75BD-4A84-9629-DA587F2544CA}" type="slidenum">
              <a:rPr lang="en-US" altLang="en-US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21</a:t>
            </a:fld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aseline="0" dirty="0"/>
              <a:t>Shelley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2047375-A997-4B87-A1F7-6C6FAB3AD8F0}" type="slidenum">
              <a:rPr lang="en-US" altLang="en-US" smtClean="0"/>
              <a:pPr>
                <a:defRPr/>
              </a:pPr>
              <a:t>22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65642722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Emma/Katherine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2047375-A997-4B87-A1F7-6C6FAB3AD8F0}" type="slidenum">
              <a:rPr lang="en-US" altLang="en-US" smtClean="0"/>
              <a:pPr>
                <a:defRPr/>
              </a:pPr>
              <a:t>23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8301694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Shelley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2047375-A997-4B87-A1F7-6C6FAB3AD8F0}" type="slidenum">
              <a:rPr lang="en-US" altLang="en-US" smtClean="0"/>
              <a:pPr>
                <a:defRPr/>
              </a:pPr>
              <a:t>24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3579315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Annie</a:t>
            </a:r>
            <a:r>
              <a:rPr lang="en-US" baseline="0" dirty="0"/>
              <a:t>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2047375-A997-4B87-A1F7-6C6FAB3AD8F0}" type="slidenum">
              <a:rPr lang="en-US" altLang="en-US" smtClean="0"/>
              <a:pPr>
                <a:defRPr/>
              </a:pPr>
              <a:t>25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70662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5132" y="2059012"/>
            <a:ext cx="9146751" cy="18288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74319" y="2166365"/>
            <a:ext cx="8603674" cy="1739347"/>
          </a:xfrm>
        </p:spPr>
        <p:txBody>
          <a:bodyPr tIns="45720" bIns="45720" anchor="ctr">
            <a:normAutofit/>
          </a:bodyPr>
          <a:lstStyle>
            <a:lvl1pPr algn="ctr">
              <a:lnSpc>
                <a:spcPct val="80000"/>
              </a:lnSpc>
              <a:defRPr sz="6000" spc="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970315"/>
            <a:ext cx="6858000" cy="1309255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20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DEE32B7-5F46-4546-A533-8205641DB59D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527942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8CF4A64-B61A-4DDC-B738-75E4C953C018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233624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5132" y="2059012"/>
            <a:ext cx="9146751" cy="18288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4893" y="2208879"/>
            <a:ext cx="7886700" cy="1676400"/>
          </a:xfrm>
        </p:spPr>
        <p:txBody>
          <a:bodyPr anchor="ctr">
            <a:noAutofit/>
          </a:bodyPr>
          <a:lstStyle>
            <a:lvl1pPr algn="ctr">
              <a:lnSpc>
                <a:spcPct val="80000"/>
              </a:lnSpc>
              <a:defRPr sz="6000" b="0" spc="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4893" y="3984400"/>
            <a:ext cx="7886700" cy="1174639"/>
          </a:xfrm>
        </p:spPr>
        <p:txBody>
          <a:bodyPr anchor="t">
            <a:normAutofit/>
          </a:bodyPr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EB446782-1A82-4206-BDD6-0B0C063DE336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55377711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797" y="2011680"/>
            <a:ext cx="3657600" cy="4206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00600" y="2011680"/>
            <a:ext cx="3657600" cy="4206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E42FBB-27AF-4876-852F-8E2AE9B34412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866000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1913470"/>
            <a:ext cx="3657600" cy="743094"/>
          </a:xfrm>
        </p:spPr>
        <p:txBody>
          <a:bodyPr anchor="ctr">
            <a:norm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2656566"/>
            <a:ext cx="3657600" cy="35661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428" y="1913470"/>
            <a:ext cx="3657600" cy="743094"/>
          </a:xfrm>
        </p:spPr>
        <p:txBody>
          <a:bodyPr anchor="ctr">
            <a:norm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00428" y="2656564"/>
            <a:ext cx="3657600" cy="35661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A50F511-6FC3-4330-BE5F-A033F724C33D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9820241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DFE319F-F746-455F-AD75-4C86D408C3CB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276772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B7DEF45-F5CD-44B5-87A3-C11C46A53405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595241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2148840"/>
            <a:ext cx="4572000" cy="38404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92568" y="2147487"/>
            <a:ext cx="2560320" cy="3432319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C9A7A4C-5C98-4472-AC21-E8923960F4D4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3695376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5800" y="2211494"/>
            <a:ext cx="4754880" cy="3840480"/>
          </a:xfrm>
          <a:solidFill>
            <a:schemeClr val="tx2">
              <a:lumMod val="60000"/>
              <a:lumOff val="40000"/>
            </a:schemeClr>
          </a:solidFill>
        </p:spPr>
        <p:txBody>
          <a:bodyPr tIns="365760" anchor="t"/>
          <a:lstStyle>
            <a:lvl1pPr marL="0" indent="0" algn="ctr">
              <a:buNone/>
              <a:defRPr sz="3200">
                <a:solidFill>
                  <a:schemeClr val="tx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85351" y="2150621"/>
            <a:ext cx="2560320" cy="3429000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E42FBB-27AF-4876-852F-8E2AE9B34412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9569645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40A9C91-CF12-45F6-8591-39DBD79D7545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4715662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764484" y="0"/>
            <a:ext cx="20574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0468" y="609600"/>
            <a:ext cx="1801785" cy="56388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609600"/>
            <a:ext cx="5979968" cy="56388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422855"/>
            <a:ext cx="2057397" cy="365125"/>
          </a:xfrm>
        </p:spPr>
        <p:txBody>
          <a:bodyPr/>
          <a:lstStyle/>
          <a:p>
            <a:pPr>
              <a:defRPr/>
            </a:pPr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832102" y="6422855"/>
            <a:ext cx="3209752" cy="365125"/>
          </a:xfrm>
        </p:spPr>
        <p:txBody>
          <a:bodyPr/>
          <a:lstStyle/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054787" y="6422855"/>
            <a:ext cx="659819" cy="365125"/>
          </a:xfrm>
        </p:spPr>
        <p:txBody>
          <a:bodyPr/>
          <a:lstStyle/>
          <a:p>
            <a:pPr>
              <a:defRPr/>
            </a:pPr>
            <a:fld id="{5E46AFD3-681E-4835-86D8-C8D34087950B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2580925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Date Placeholder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7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3BD5B3-954D-41BA-BF0F-0631EE633088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836826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62" y="176109"/>
            <a:ext cx="9141714" cy="16459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019" y="284176"/>
            <a:ext cx="7772400" cy="15087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019" y="2011680"/>
            <a:ext cx="7772400" cy="42062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557" y="6422855"/>
            <a:ext cx="2595043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l">
              <a:defRPr sz="105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91000" y="6422855"/>
            <a:ext cx="406062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65139" y="6422855"/>
            <a:ext cx="709698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 b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6BE42FBB-27AF-4876-852F-8E2AE9B34412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4616827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570" r:id="rId1"/>
    <p:sldLayoutId id="2147484571" r:id="rId2"/>
    <p:sldLayoutId id="2147484572" r:id="rId3"/>
    <p:sldLayoutId id="2147484573" r:id="rId4"/>
    <p:sldLayoutId id="2147484574" r:id="rId5"/>
    <p:sldLayoutId id="2147484575" r:id="rId6"/>
    <p:sldLayoutId id="2147484576" r:id="rId7"/>
    <p:sldLayoutId id="2147484577" r:id="rId8"/>
    <p:sldLayoutId id="2147484578" r:id="rId9"/>
    <p:sldLayoutId id="2147484579" r:id="rId10"/>
    <p:sldLayoutId id="2147484580" r:id="rId11"/>
    <p:sldLayoutId id="2147484581" r:id="rId12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000" kern="1200" cap="all" baseline="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tx1"/>
        </a:buClr>
        <a:buFont typeface="Wingdings" pitchFamily="2" charset="2"/>
        <a:buChar char="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6400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8686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0972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2846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718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29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18062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http://www.fotosearch.com/bthumb/CSP/CSP197/k1977202.jpg" TargetMode="Externa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png"/><Relationship Id="rId5" Type="http://schemas.openxmlformats.org/officeDocument/2006/relationships/image" Target="../media/image4.jpg"/><Relationship Id="rId4" Type="http://schemas.openxmlformats.org/officeDocument/2006/relationships/image" Target="http://www.fotosearch.com/bthumb/CSP/CSP197/k1977202.jpg" TargetMode="External"/><Relationship Id="rId9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http://www.fotosearch.com/bthumb/CSP/CSP197/k1977202.jpg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http://www.fotosearch.com/bthumb/CSP/CSP197/k1977202.jpg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http://www.fotosearch.com/bthumb/CSP/CSP197/k1977202.jpg" TargetMode="Externa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png"/><Relationship Id="rId4" Type="http://schemas.openxmlformats.org/officeDocument/2006/relationships/image" Target="http://www.fotosearch.com/bthumb/CSP/CSP197/k1977202.jpg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ttlewandlelettersandsounds.org.uk/resources/for-parents/" TargetMode="Externa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home.oxfordowl.co.uk/english/primary-handwriting/handwriting-year-1-age-5-6/" TargetMode="Externa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4.xml"/><Relationship Id="rId4" Type="http://schemas.openxmlformats.org/officeDocument/2006/relationships/image" Target="http://www.fotosearch.com/bthumb/CSP/CSP197/k1977202.jpg" TargetMode="Externa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mailto:year1@wbis.org.uk" TargetMode="Externa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0" y="1772816"/>
            <a:ext cx="8928991" cy="28035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altLang="en-US" dirty="0">
                <a:solidFill>
                  <a:schemeClr val="bg2">
                    <a:lumMod val="75000"/>
                  </a:schemeClr>
                </a:solidFill>
                <a:latin typeface="Comic Sans MS" pitchFamily="66" charset="0"/>
              </a:rPr>
              <a:t>Welcome To Year One</a:t>
            </a:r>
            <a:endParaRPr lang="en-US" altLang="en-US" dirty="0">
              <a:solidFill>
                <a:schemeClr val="bg2">
                  <a:lumMod val="75000"/>
                </a:schemeClr>
              </a:solidFill>
              <a:latin typeface="Comic Sans MS" pitchFamily="66" charset="0"/>
            </a:endParaRPr>
          </a:p>
        </p:txBody>
      </p:sp>
      <p:pic>
        <p:nvPicPr>
          <p:cNvPr id="8195" name="Picture 4" descr="http://www.fotosearch.com/bthumb/CSP/CSP197/k1977202.jpg"/>
          <p:cNvPicPr>
            <a:picLocks noChangeAspect="1" noChangeArrowheads="1"/>
          </p:cNvPicPr>
          <p:nvPr/>
        </p:nvPicPr>
        <p:blipFill>
          <a:blip r:embed="rId3" r:link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1725" y="5157788"/>
            <a:ext cx="1085850" cy="1223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6" name="Picture 10" descr="http://www.fotosearch.com/bthumb/CSP/CSP197/k1977202.jpg"/>
          <p:cNvPicPr>
            <a:picLocks noChangeAspect="1" noChangeArrowheads="1"/>
          </p:cNvPicPr>
          <p:nvPr/>
        </p:nvPicPr>
        <p:blipFill>
          <a:blip r:embed="rId3" r:link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333375"/>
            <a:ext cx="1085850" cy="1223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79912" y="188640"/>
            <a:ext cx="1591666" cy="1844824"/>
          </a:xfrm>
          <a:prstGeom prst="rect">
            <a:avLst/>
          </a:prstGeom>
        </p:spPr>
      </p:pic>
    </p:spTree>
  </p:cSld>
  <p:clrMapOvr>
    <a:masterClrMapping/>
  </p:clrMapOvr>
  <p:transition advTm="20610"/>
  <p:extLst>
    <p:ext uri="{E180D4A7-C9FB-4DFB-919C-405C955672EB}">
      <p14:showEvtLst xmlns:p14="http://schemas.microsoft.com/office/powerpoint/2010/main">
        <p14:playEvt time="2978" objId="2"/>
        <p14:stopEvt time="10843" objId="2"/>
        <p14:playEvt time="12755" objId="3"/>
        <p14:stopEvt time="18095" objId="3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xfrm>
            <a:off x="575826" y="381705"/>
            <a:ext cx="8229600" cy="1143000"/>
          </a:xfrm>
        </p:spPr>
        <p:txBody>
          <a:bodyPr/>
          <a:lstStyle/>
          <a:p>
            <a:pPr algn="ctr"/>
            <a:r>
              <a:rPr lang="en-US" dirty="0"/>
              <a:t>Caterpillars</a:t>
            </a:r>
            <a:endParaRPr lang="en-GB" dirty="0"/>
          </a:p>
        </p:txBody>
      </p:sp>
      <p:sp>
        <p:nvSpPr>
          <p:cNvPr id="10244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50838" y="1646238"/>
            <a:ext cx="8037512" cy="4930775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endParaRPr lang="en-GB" altLang="en-US" sz="2000" dirty="0">
              <a:solidFill>
                <a:schemeClr val="hlink"/>
              </a:solidFill>
            </a:endParaRP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GB" altLang="en-US" sz="2000" dirty="0">
              <a:solidFill>
                <a:schemeClr val="hlink"/>
              </a:solidFill>
            </a:endParaRP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GB" altLang="en-US" sz="2000" dirty="0">
              <a:solidFill>
                <a:schemeClr val="hlink"/>
              </a:solidFill>
            </a:endParaRP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GB" altLang="en-US" sz="2000" dirty="0">
              <a:solidFill>
                <a:schemeClr val="hlink"/>
              </a:solidFill>
            </a:endParaRP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GB" altLang="en-US" sz="2000" dirty="0">
              <a:solidFill>
                <a:srgbClr val="FF0000"/>
              </a:solidFill>
            </a:endParaRPr>
          </a:p>
        </p:txBody>
      </p:sp>
      <p:pic>
        <p:nvPicPr>
          <p:cNvPr id="10245" name="Picture 16" descr="http://www.fotosearch.com/bthumb/CSP/CSP197/k1977202.jpg"/>
          <p:cNvPicPr>
            <a:picLocks noChangeAspect="1" noChangeArrowheads="1"/>
          </p:cNvPicPr>
          <p:nvPr/>
        </p:nvPicPr>
        <p:blipFill>
          <a:blip r:embed="rId3" r:link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1013" y="2492375"/>
            <a:ext cx="574675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6" name="Picture 17" descr="http://www.fotosearch.com/bthumb/CSP/CSP197/k1977202.jpg"/>
          <p:cNvPicPr>
            <a:picLocks noChangeAspect="1" noChangeArrowheads="1"/>
          </p:cNvPicPr>
          <p:nvPr/>
        </p:nvPicPr>
        <p:blipFill>
          <a:blip r:embed="rId3" r:link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5050" y="1449388"/>
            <a:ext cx="639763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65463" y="4940875"/>
            <a:ext cx="87880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SassoonCRInfant" panose="02010503020300020003" pitchFamily="2" charset="0"/>
              </a:rPr>
              <a:t>    </a:t>
            </a:r>
            <a:r>
              <a:rPr lang="en-US" dirty="0" err="1">
                <a:latin typeface="SassoonCRInfant" panose="02010503020300020003" pitchFamily="2" charset="0"/>
              </a:rPr>
              <a:t>Mrs</a:t>
            </a:r>
            <a:r>
              <a:rPr lang="en-US" dirty="0">
                <a:latin typeface="SassoonCRInfant" panose="02010503020300020003" pitchFamily="2" charset="0"/>
              </a:rPr>
              <a:t> Terry             </a:t>
            </a:r>
            <a:r>
              <a:rPr lang="en-US" dirty="0" err="1">
                <a:latin typeface="SassoonCRInfant" panose="02010503020300020003" pitchFamily="2" charset="0"/>
              </a:rPr>
              <a:t>Mrs</a:t>
            </a:r>
            <a:r>
              <a:rPr lang="en-US" dirty="0">
                <a:latin typeface="SassoonCRInfant" panose="02010503020300020003" pitchFamily="2" charset="0"/>
              </a:rPr>
              <a:t> Vass             </a:t>
            </a:r>
            <a:r>
              <a:rPr lang="en-US" dirty="0" err="1">
                <a:latin typeface="SassoonCRInfant" panose="02010503020300020003" pitchFamily="2" charset="0"/>
              </a:rPr>
              <a:t>Mrs</a:t>
            </a:r>
            <a:r>
              <a:rPr lang="en-US" dirty="0">
                <a:latin typeface="SassoonCRInfant" panose="02010503020300020003" pitchFamily="2" charset="0"/>
              </a:rPr>
              <a:t> </a:t>
            </a:r>
            <a:r>
              <a:rPr lang="en-US" dirty="0" err="1">
                <a:latin typeface="SassoonCRInfant" panose="02010503020300020003" pitchFamily="2" charset="0"/>
              </a:rPr>
              <a:t>Ginn</a:t>
            </a:r>
            <a:r>
              <a:rPr lang="en-US" dirty="0">
                <a:latin typeface="SassoonCRInfant" panose="02010503020300020003" pitchFamily="2" charset="0"/>
              </a:rPr>
              <a:t>               </a:t>
            </a:r>
            <a:r>
              <a:rPr lang="en-US" dirty="0" err="1">
                <a:latin typeface="SassoonCRInfant" panose="02010503020300020003" pitchFamily="2" charset="0"/>
              </a:rPr>
              <a:t>Mrs</a:t>
            </a:r>
            <a:r>
              <a:rPr lang="en-US" dirty="0">
                <a:latin typeface="SassoonCRInfant" panose="02010503020300020003" pitchFamily="2" charset="0"/>
              </a:rPr>
              <a:t> Z                    </a:t>
            </a:r>
            <a:r>
              <a:rPr lang="en-US" dirty="0" err="1">
                <a:latin typeface="SassoonCRInfant" panose="02010503020300020003" pitchFamily="2" charset="0"/>
              </a:rPr>
              <a:t>Mrs</a:t>
            </a:r>
            <a:r>
              <a:rPr lang="en-US" dirty="0">
                <a:latin typeface="SassoonCRInfant" panose="02010503020300020003" pitchFamily="2" charset="0"/>
              </a:rPr>
              <a:t> K</a:t>
            </a:r>
            <a:endParaRPr lang="en-GB" dirty="0">
              <a:latin typeface="SassoonCRInfant" panose="02010503020300020003" pitchFamily="2" charset="0"/>
            </a:endParaRPr>
          </a:p>
        </p:txBody>
      </p:sp>
      <p:grpSp>
        <p:nvGrpSpPr>
          <p:cNvPr id="10" name="Group 9"/>
          <p:cNvGrpSpPr/>
          <p:nvPr/>
        </p:nvGrpSpPr>
        <p:grpSpPr>
          <a:xfrm>
            <a:off x="179512" y="2681714"/>
            <a:ext cx="8788066" cy="1937564"/>
            <a:chOff x="-434554" y="3191184"/>
            <a:chExt cx="9256378" cy="2080115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92312" y="3192620"/>
              <a:ext cx="1555788" cy="2074384"/>
            </a:xfrm>
            <a:prstGeom prst="rect">
              <a:avLst/>
            </a:prstGeom>
          </p:spPr>
        </p:pic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7211540" y="3191184"/>
              <a:ext cx="1610284" cy="2074384"/>
            </a:xfrm>
            <a:prstGeom prst="rect">
              <a:avLst/>
            </a:prstGeom>
          </p:spPr>
        </p:pic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5289131" y="3191184"/>
              <a:ext cx="1613410" cy="2074384"/>
            </a:xfrm>
            <a:prstGeom prst="rect">
              <a:avLst/>
            </a:prstGeom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72132" y="3191184"/>
              <a:ext cx="1613410" cy="2074384"/>
            </a:xfrm>
            <a:prstGeom prst="rect">
              <a:avLst/>
            </a:prstGeom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-434554" y="3191184"/>
              <a:ext cx="1617867" cy="208011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059123197"/>
      </p:ext>
    </p:extLst>
  </p:cSld>
  <p:clrMapOvr>
    <a:masterClrMapping/>
  </p:clrMapOvr>
  <p:transition advTm="32627"/>
  <p:extLst>
    <p:ext uri="{E180D4A7-C9FB-4DFB-919C-405C955672EB}">
      <p14:showEvtLst xmlns:p14="http://schemas.microsoft.com/office/powerpoint/2010/main">
        <p14:playEvt time="1954" objId="3"/>
        <p14:stopEvt time="31699" objId="3"/>
      </p14:showEvtLst>
    </p:ext>
  </p:extLs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xfrm>
            <a:off x="350838" y="404813"/>
            <a:ext cx="8229600" cy="1143000"/>
          </a:xfrm>
        </p:spPr>
        <p:txBody>
          <a:bodyPr/>
          <a:lstStyle/>
          <a:p>
            <a:pPr algn="ctr"/>
            <a:r>
              <a:rPr lang="en-GB" dirty="0"/>
              <a:t>Centipedes</a:t>
            </a:r>
          </a:p>
        </p:txBody>
      </p:sp>
      <p:sp>
        <p:nvSpPr>
          <p:cNvPr id="10244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50838" y="1646238"/>
            <a:ext cx="8037512" cy="4930775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endParaRPr lang="en-GB" altLang="en-US" sz="2000" dirty="0">
              <a:solidFill>
                <a:schemeClr val="hlink"/>
              </a:solidFill>
            </a:endParaRP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GB" altLang="en-US" sz="2000" dirty="0">
              <a:solidFill>
                <a:schemeClr val="hlink"/>
              </a:solidFill>
            </a:endParaRP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GB" altLang="en-US" sz="2000" dirty="0">
              <a:solidFill>
                <a:schemeClr val="hlink"/>
              </a:solidFill>
            </a:endParaRP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GB" altLang="en-US" sz="2000" dirty="0">
              <a:solidFill>
                <a:schemeClr val="hlink"/>
              </a:solidFill>
            </a:endParaRP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GB" altLang="en-US" sz="2000" dirty="0">
              <a:solidFill>
                <a:srgbClr val="FF0000"/>
              </a:solidFill>
            </a:endParaRPr>
          </a:p>
        </p:txBody>
      </p:sp>
      <p:pic>
        <p:nvPicPr>
          <p:cNvPr id="10245" name="Picture 16" descr="http://www.fotosearch.com/bthumb/CSP/CSP197/k1977202.jpg"/>
          <p:cNvPicPr>
            <a:picLocks noChangeAspect="1" noChangeArrowheads="1"/>
          </p:cNvPicPr>
          <p:nvPr/>
        </p:nvPicPr>
        <p:blipFill>
          <a:blip r:embed="rId3" r:link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1013" y="2492375"/>
            <a:ext cx="574675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6" name="Picture 17" descr="http://www.fotosearch.com/bthumb/CSP/CSP197/k1977202.jpg"/>
          <p:cNvPicPr>
            <a:picLocks noChangeAspect="1" noChangeArrowheads="1"/>
          </p:cNvPicPr>
          <p:nvPr/>
        </p:nvPicPr>
        <p:blipFill>
          <a:blip r:embed="rId3" r:link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5050" y="1449388"/>
            <a:ext cx="639763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421878" y="5202030"/>
            <a:ext cx="79450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SassoonCRInfant" panose="02010503020300020003" pitchFamily="2" charset="0"/>
              </a:rPr>
              <a:t>       </a:t>
            </a:r>
            <a:r>
              <a:rPr lang="en-US" dirty="0" err="1">
                <a:latin typeface="SassoonCRInfant" panose="02010503020300020003" pitchFamily="2" charset="0"/>
              </a:rPr>
              <a:t>Mrs</a:t>
            </a:r>
            <a:r>
              <a:rPr lang="en-US" dirty="0">
                <a:latin typeface="SassoonCRInfant" panose="02010503020300020003" pitchFamily="2" charset="0"/>
              </a:rPr>
              <a:t> Dixon                 </a:t>
            </a:r>
            <a:r>
              <a:rPr lang="en-US" dirty="0" err="1">
                <a:latin typeface="SassoonCRInfant" panose="02010503020300020003" pitchFamily="2" charset="0"/>
              </a:rPr>
              <a:t>Mrs</a:t>
            </a:r>
            <a:r>
              <a:rPr lang="en-US" dirty="0">
                <a:latin typeface="SassoonCRInfant" panose="02010503020300020003" pitchFamily="2" charset="0"/>
              </a:rPr>
              <a:t> </a:t>
            </a:r>
            <a:r>
              <a:rPr lang="en-US" dirty="0" err="1">
                <a:latin typeface="SassoonCRInfant" panose="02010503020300020003" pitchFamily="2" charset="0"/>
              </a:rPr>
              <a:t>Bala</a:t>
            </a:r>
            <a:r>
              <a:rPr lang="en-US" dirty="0">
                <a:latin typeface="SassoonCRInfant" panose="02010503020300020003" pitchFamily="2" charset="0"/>
              </a:rPr>
              <a:t>                </a:t>
            </a:r>
            <a:r>
              <a:rPr lang="en-US" dirty="0" err="1">
                <a:latin typeface="SassoonCRInfant" panose="02010503020300020003" pitchFamily="2" charset="0"/>
              </a:rPr>
              <a:t>Mrs</a:t>
            </a:r>
            <a:r>
              <a:rPr lang="en-US" dirty="0">
                <a:latin typeface="SassoonCRInfant" panose="02010503020300020003" pitchFamily="2" charset="0"/>
              </a:rPr>
              <a:t> </a:t>
            </a:r>
            <a:r>
              <a:rPr lang="en-US" dirty="0" err="1">
                <a:latin typeface="SassoonCRInfant" panose="02010503020300020003" pitchFamily="2" charset="0"/>
              </a:rPr>
              <a:t>D’cruz</a:t>
            </a:r>
            <a:r>
              <a:rPr lang="en-US" dirty="0">
                <a:latin typeface="SassoonCRInfant" panose="02010503020300020003" pitchFamily="2" charset="0"/>
              </a:rPr>
              <a:t>               </a:t>
            </a:r>
            <a:r>
              <a:rPr lang="en-US" dirty="0" err="1">
                <a:latin typeface="SassoonCRInfant" panose="02010503020300020003" pitchFamily="2" charset="0"/>
              </a:rPr>
              <a:t>Mrs</a:t>
            </a:r>
            <a:r>
              <a:rPr lang="en-US" dirty="0">
                <a:latin typeface="SassoonCRInfant" panose="02010503020300020003" pitchFamily="2" charset="0"/>
              </a:rPr>
              <a:t> Moss </a:t>
            </a:r>
            <a:endParaRPr lang="en-GB" dirty="0">
              <a:latin typeface="SassoonCRInfant" panose="02010503020300020003" pitchFamily="2" charset="0"/>
            </a:endParaRPr>
          </a:p>
        </p:txBody>
      </p:sp>
      <p:grpSp>
        <p:nvGrpSpPr>
          <p:cNvPr id="9" name="Group 8"/>
          <p:cNvGrpSpPr/>
          <p:nvPr/>
        </p:nvGrpSpPr>
        <p:grpSpPr>
          <a:xfrm>
            <a:off x="727773" y="2725996"/>
            <a:ext cx="7639135" cy="2193565"/>
            <a:chOff x="923577" y="2901697"/>
            <a:chExt cx="7639135" cy="2193565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923577" y="2907117"/>
              <a:ext cx="1632199" cy="2188145"/>
            </a:xfrm>
            <a:prstGeom prst="rect">
              <a:avLst/>
            </a:prstGeom>
          </p:spPr>
        </p:pic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2892425" y="2907116"/>
              <a:ext cx="1701891" cy="2188145"/>
            </a:xfrm>
            <a:prstGeom prst="rect">
              <a:avLst/>
            </a:prstGeom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4948138" y="2901697"/>
              <a:ext cx="1585708" cy="2193563"/>
            </a:xfrm>
            <a:prstGeom prst="rect">
              <a:avLst/>
            </a:prstGeom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6917539" y="2901697"/>
              <a:ext cx="1645173" cy="219356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566615456"/>
      </p:ext>
    </p:extLst>
  </p:cSld>
  <p:clrMapOvr>
    <a:masterClrMapping/>
  </p:clrMapOvr>
  <p:transition advTm="13129"/>
  <p:extLst>
    <p:ext uri="{E180D4A7-C9FB-4DFB-919C-405C955672EB}">
      <p14:showEvtLst xmlns:p14="http://schemas.microsoft.com/office/powerpoint/2010/main">
        <p14:playEvt time="3320" objId="2"/>
        <p14:stopEvt time="12379" objId="2"/>
      </p14:showEvtLst>
    </p:ext>
  </p:extLs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xfrm>
            <a:off x="525459" y="404813"/>
            <a:ext cx="8229600" cy="1143000"/>
          </a:xfrm>
        </p:spPr>
        <p:txBody>
          <a:bodyPr/>
          <a:lstStyle/>
          <a:p>
            <a:pPr algn="ctr"/>
            <a:r>
              <a:rPr lang="en-GB" dirty="0"/>
              <a:t>Fireflies</a:t>
            </a:r>
          </a:p>
        </p:txBody>
      </p:sp>
      <p:sp>
        <p:nvSpPr>
          <p:cNvPr id="10244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50838" y="1646238"/>
            <a:ext cx="8037512" cy="4930775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endParaRPr lang="en-GB" altLang="en-US" sz="2000" dirty="0">
              <a:solidFill>
                <a:schemeClr val="hlink"/>
              </a:solidFill>
            </a:endParaRP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GB" altLang="en-US" sz="2000" dirty="0">
              <a:solidFill>
                <a:schemeClr val="hlink"/>
              </a:solidFill>
            </a:endParaRP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GB" altLang="en-US" sz="2000" dirty="0">
              <a:solidFill>
                <a:schemeClr val="hlink"/>
              </a:solidFill>
            </a:endParaRP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GB" altLang="en-US" sz="2000" dirty="0">
              <a:solidFill>
                <a:schemeClr val="hlink"/>
              </a:solidFill>
            </a:endParaRPr>
          </a:p>
        </p:txBody>
      </p:sp>
      <p:pic>
        <p:nvPicPr>
          <p:cNvPr id="10245" name="Picture 16" descr="http://www.fotosearch.com/bthumb/CSP/CSP197/k1977202.jpg"/>
          <p:cNvPicPr>
            <a:picLocks noChangeAspect="1" noChangeArrowheads="1"/>
          </p:cNvPicPr>
          <p:nvPr/>
        </p:nvPicPr>
        <p:blipFill>
          <a:blip r:embed="rId3" r:link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1013" y="2492375"/>
            <a:ext cx="574675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6" name="Picture 17" descr="http://www.fotosearch.com/bthumb/CSP/CSP197/k1977202.jpg"/>
          <p:cNvPicPr>
            <a:picLocks noChangeAspect="1" noChangeArrowheads="1"/>
          </p:cNvPicPr>
          <p:nvPr/>
        </p:nvPicPr>
        <p:blipFill>
          <a:blip r:embed="rId3" r:link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5050" y="1449388"/>
            <a:ext cx="639763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63500" y="4725144"/>
            <a:ext cx="77488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SassoonCRInfant" panose="02010503020300020003" pitchFamily="2" charset="0"/>
              </a:rPr>
              <a:t>                             Miss Menzies             </a:t>
            </a:r>
            <a:r>
              <a:rPr lang="en-US" dirty="0" err="1">
                <a:latin typeface="SassoonCRInfant" panose="02010503020300020003" pitchFamily="2" charset="0"/>
              </a:rPr>
              <a:t>Mrs</a:t>
            </a:r>
            <a:r>
              <a:rPr lang="en-US" dirty="0">
                <a:latin typeface="SassoonCRInfant" panose="02010503020300020003" pitchFamily="2" charset="0"/>
              </a:rPr>
              <a:t> Baron               </a:t>
            </a:r>
            <a:r>
              <a:rPr lang="en-US" dirty="0" err="1">
                <a:latin typeface="SassoonCRInfant" panose="02010503020300020003" pitchFamily="2" charset="0"/>
              </a:rPr>
              <a:t>Mrs</a:t>
            </a:r>
            <a:r>
              <a:rPr lang="en-US" dirty="0">
                <a:latin typeface="SassoonCRInfant" panose="02010503020300020003" pitchFamily="2" charset="0"/>
              </a:rPr>
              <a:t> Parr  </a:t>
            </a:r>
            <a:endParaRPr lang="en-GB" dirty="0">
              <a:latin typeface="SassoonCRInfant" panose="02010503020300020003" pitchFamily="2" charset="0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1950386" y="2622407"/>
            <a:ext cx="5379745" cy="1816464"/>
            <a:chOff x="2896171" y="2771396"/>
            <a:chExt cx="5379745" cy="1816464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896171" y="2784923"/>
              <a:ext cx="1578969" cy="1802936"/>
            </a:xfrm>
            <a:prstGeom prst="rect">
              <a:avLst/>
            </a:prstGeom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5076056" y="2784923"/>
              <a:ext cx="1458425" cy="1802936"/>
            </a:xfrm>
            <a:prstGeom prst="rect">
              <a:avLst/>
            </a:prstGeom>
          </p:spPr>
        </p:pic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6924511" y="2771396"/>
              <a:ext cx="1351405" cy="1816464"/>
            </a:xfrm>
            <a:prstGeom prst="rect">
              <a:avLst/>
            </a:prstGeom>
          </p:spPr>
        </p:pic>
      </p:grpSp>
    </p:spTree>
  </p:cSld>
  <p:clrMapOvr>
    <a:masterClrMapping/>
  </p:clrMapOvr>
  <p:transition advTm="17874"/>
  <p:extLst>
    <p:ext uri="{E180D4A7-C9FB-4DFB-919C-405C955672EB}">
      <p14:showEvtLst xmlns:p14="http://schemas.microsoft.com/office/powerpoint/2010/main">
        <p14:playEvt time="3443" objId="2"/>
        <p14:stopEvt time="16261" objId="2"/>
      </p14:showEvtLst>
    </p:ext>
  </p:extLs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/>
          </p:nvPr>
        </p:nvSpPr>
        <p:spPr>
          <a:xfrm>
            <a:off x="251520" y="433387"/>
            <a:ext cx="8784976" cy="1600201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altLang="en-US" dirty="0"/>
              <a:t>Inclusion Team and Office TEAM </a:t>
            </a:r>
          </a:p>
        </p:txBody>
      </p:sp>
      <p:sp>
        <p:nvSpPr>
          <p:cNvPr id="16" name="Rectangle 3"/>
          <p:cNvSpPr>
            <a:spLocks noChangeArrowheads="1"/>
          </p:cNvSpPr>
          <p:nvPr/>
        </p:nvSpPr>
        <p:spPr bwMode="auto">
          <a:xfrm>
            <a:off x="525232" y="3774818"/>
            <a:ext cx="7851775" cy="2677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algn="ctr" eaLnBrk="1" hangingPunct="1"/>
            <a:r>
              <a:rPr lang="en-GB" altLang="en-US" sz="2800" dirty="0">
                <a:latin typeface="Comic Sans MS" panose="030F0702030302020204" pitchFamily="66" charset="0"/>
              </a:rPr>
              <a:t> </a:t>
            </a:r>
          </a:p>
          <a:p>
            <a:pPr algn="ctr" eaLnBrk="1" hangingPunct="1"/>
            <a:endParaRPr lang="en-GB" altLang="en-US" sz="2800" dirty="0">
              <a:latin typeface="Comic Sans MS" panose="030F0702030302020204" pitchFamily="66" charset="0"/>
            </a:endParaRPr>
          </a:p>
          <a:p>
            <a:pPr algn="ctr" eaLnBrk="1" hangingPunct="1"/>
            <a:endParaRPr lang="en-GB" altLang="en-US" sz="2800" dirty="0">
              <a:latin typeface="Comic Sans MS" panose="030F0702030302020204" pitchFamily="66" charset="0"/>
            </a:endParaRPr>
          </a:p>
          <a:p>
            <a:pPr algn="ctr" eaLnBrk="1" hangingPunct="1"/>
            <a:endParaRPr lang="en-GB" altLang="en-US" sz="2800" dirty="0">
              <a:latin typeface="Comic Sans MS" panose="030F0702030302020204" pitchFamily="66" charset="0"/>
            </a:endParaRPr>
          </a:p>
          <a:p>
            <a:pPr algn="ctr" eaLnBrk="1" hangingPunct="1"/>
            <a:endParaRPr lang="en-GB" altLang="en-US" sz="2800" dirty="0">
              <a:latin typeface="Comic Sans MS" panose="030F0702030302020204" pitchFamily="66" charset="0"/>
            </a:endParaRPr>
          </a:p>
          <a:p>
            <a:pPr algn="ctr"/>
            <a:r>
              <a:rPr lang="en-GB" altLang="en-US" sz="2800" dirty="0">
                <a:latin typeface="Comic Sans MS" panose="030F0702030302020204" pitchFamily="66" charset="0"/>
              </a:rPr>
              <a:t>Mrs </a:t>
            </a:r>
            <a:r>
              <a:rPr lang="en-GB" altLang="en-US" sz="2800" dirty="0" err="1">
                <a:latin typeface="Comic Sans MS" panose="030F0702030302020204" pitchFamily="66" charset="0"/>
              </a:rPr>
              <a:t>Othen</a:t>
            </a:r>
            <a:r>
              <a:rPr lang="en-GB" altLang="en-US" sz="2800" dirty="0">
                <a:latin typeface="Comic Sans MS" panose="030F0702030302020204" pitchFamily="66" charset="0"/>
              </a:rPr>
              <a:t>, Mrs </a:t>
            </a:r>
            <a:r>
              <a:rPr lang="en-GB" altLang="en-US" sz="2800" dirty="0" err="1">
                <a:latin typeface="Comic Sans MS" panose="030F0702030302020204" pitchFamily="66" charset="0"/>
              </a:rPr>
              <a:t>Jaffries</a:t>
            </a:r>
            <a:r>
              <a:rPr lang="en-GB" altLang="en-US" sz="2800" dirty="0">
                <a:latin typeface="Comic Sans MS" panose="030F0702030302020204" pitchFamily="66" charset="0"/>
              </a:rPr>
              <a:t> and  Mrs </a:t>
            </a:r>
            <a:r>
              <a:rPr lang="en-GB" altLang="en-US" sz="2800" dirty="0" err="1">
                <a:latin typeface="Comic Sans MS" panose="030F0702030302020204" pitchFamily="66" charset="0"/>
              </a:rPr>
              <a:t>Jackubait</a:t>
            </a:r>
            <a:endParaRPr lang="en-GB" altLang="en-US" sz="2800" dirty="0">
              <a:latin typeface="Comic Sans MS" panose="030F07020303020202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-333941" y="3590152"/>
            <a:ext cx="871094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GB" altLang="en-US" dirty="0">
                <a:latin typeface="Comic Sans MS" panose="030F0702030302020204" pitchFamily="66" charset="0"/>
              </a:rPr>
              <a:t>           Mrs Dean         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00192" y="4271797"/>
            <a:ext cx="1260348" cy="162044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20945" y="4284638"/>
            <a:ext cx="1260348" cy="162044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91854" y="4284638"/>
            <a:ext cx="1250360" cy="160760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820945" y="1875652"/>
            <a:ext cx="1333500" cy="17145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260"/>
    </mc:Choice>
    <mc:Fallback xmlns="">
      <p:transition spd="slow" advTm="22260"/>
    </mc:Fallback>
  </mc:AlternateContent>
  <p:extLst>
    <p:ext uri="{E180D4A7-C9FB-4DFB-919C-405C955672EB}">
      <p14:showEvtLst xmlns:p14="http://schemas.microsoft.com/office/powerpoint/2010/main">
        <p14:playEvt time="3725" objId="2"/>
        <p14:stopEvt time="21074" objId="2"/>
      </p14:showEvtLst>
    </p:ext>
  </p:extLs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971600" y="745640"/>
            <a:ext cx="6844244" cy="709865"/>
          </a:xfrm>
        </p:spPr>
        <p:txBody>
          <a:bodyPr>
            <a:normAutofit/>
          </a:bodyPr>
          <a:lstStyle/>
          <a:p>
            <a:pPr algn="ctr"/>
            <a:r>
              <a:rPr lang="en-GB" dirty="0"/>
              <a:t>Curriculum Intent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idx="1"/>
          </p:nvPr>
        </p:nvSpPr>
        <p:spPr>
          <a:xfrm>
            <a:off x="323850" y="1249363"/>
            <a:ext cx="7776542" cy="4524375"/>
          </a:xfrm>
        </p:spPr>
        <p:txBody>
          <a:bodyPr/>
          <a:lstStyle/>
          <a:p>
            <a:pPr eaLnBrk="1" hangingPunct="1">
              <a:buFontTx/>
              <a:buNone/>
            </a:pPr>
            <a:endParaRPr lang="en-GB" altLang="en-US" dirty="0"/>
          </a:p>
          <a:p>
            <a:pPr marL="182880" indent="-182880" algn="ctr" eaLnBrk="1" fontAlgn="auto" hangingPunct="1">
              <a:buFontTx/>
              <a:buNone/>
              <a:defRPr/>
            </a:pPr>
            <a:endParaRPr lang="en-GB" altLang="en-US" sz="2400" dirty="0">
              <a:solidFill>
                <a:srgbClr val="7030A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t="15898"/>
          <a:stretch/>
        </p:blipFill>
        <p:spPr>
          <a:xfrm>
            <a:off x="0" y="2492896"/>
            <a:ext cx="9172575" cy="3456384"/>
          </a:xfrm>
          <a:prstGeom prst="rect">
            <a:avLst/>
          </a:prstGeom>
        </p:spPr>
      </p:pic>
    </p:spTree>
  </p:cSld>
  <p:clrMapOvr>
    <a:masterClrMapping/>
  </p:clrMapOvr>
  <p:transition advTm="27772"/>
  <p:extLst>
    <p:ext uri="{E180D4A7-C9FB-4DFB-919C-405C955672EB}">
      <p14:showEvtLst xmlns:p14="http://schemas.microsoft.com/office/powerpoint/2010/main">
        <p14:playEvt time="2767" objId="2"/>
        <p14:stopEvt time="26385" objId="2"/>
      </p14:showEvtLst>
    </p:ext>
  </p:extLs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971600" y="745640"/>
            <a:ext cx="6844244" cy="709865"/>
          </a:xfrm>
        </p:spPr>
        <p:txBody>
          <a:bodyPr>
            <a:normAutofit/>
          </a:bodyPr>
          <a:lstStyle/>
          <a:p>
            <a:pPr algn="ctr"/>
            <a:r>
              <a:rPr lang="en-GB" dirty="0"/>
              <a:t>School values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idx="1"/>
          </p:nvPr>
        </p:nvSpPr>
        <p:spPr>
          <a:xfrm>
            <a:off x="323850" y="1249363"/>
            <a:ext cx="7776542" cy="4524375"/>
          </a:xfrm>
        </p:spPr>
        <p:txBody>
          <a:bodyPr/>
          <a:lstStyle/>
          <a:p>
            <a:pPr eaLnBrk="1" hangingPunct="1">
              <a:buFontTx/>
              <a:buNone/>
            </a:pPr>
            <a:endParaRPr lang="en-GB" altLang="en-US" dirty="0"/>
          </a:p>
          <a:p>
            <a:pPr marL="182880" indent="-182880" algn="ctr" eaLnBrk="1" fontAlgn="auto" hangingPunct="1">
              <a:buFontTx/>
              <a:buNone/>
              <a:defRPr/>
            </a:pPr>
            <a:endParaRPr lang="en-GB" altLang="en-US" sz="2400" dirty="0">
              <a:solidFill>
                <a:srgbClr val="7030A0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34416" y="1976983"/>
            <a:ext cx="6581428" cy="46923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5359221"/>
      </p:ext>
    </p:extLst>
  </p:cSld>
  <p:clrMapOvr>
    <a:masterClrMapping/>
  </p:clrMapOvr>
  <p:transition advTm="27772"/>
  <p:extLst>
    <p:ext uri="{E180D4A7-C9FB-4DFB-919C-405C955672EB}">
      <p14:showEvtLst xmlns:p14="http://schemas.microsoft.com/office/powerpoint/2010/main">
        <p14:playEvt time="2767" objId="2"/>
        <p14:stopEvt time="26385" objId="2"/>
      </p14:showEvtLst>
    </p:ext>
  </p:extLs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971600" y="745640"/>
            <a:ext cx="6844244" cy="709865"/>
          </a:xfrm>
        </p:spPr>
        <p:txBody>
          <a:bodyPr>
            <a:normAutofit/>
          </a:bodyPr>
          <a:lstStyle/>
          <a:p>
            <a:pPr algn="ctr"/>
            <a:r>
              <a:rPr lang="en-GB" dirty="0"/>
              <a:t>School values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idx="1"/>
          </p:nvPr>
        </p:nvSpPr>
        <p:spPr>
          <a:xfrm>
            <a:off x="323850" y="1249363"/>
            <a:ext cx="7776542" cy="4524375"/>
          </a:xfrm>
        </p:spPr>
        <p:txBody>
          <a:bodyPr/>
          <a:lstStyle/>
          <a:p>
            <a:pPr eaLnBrk="1" hangingPunct="1">
              <a:buFontTx/>
              <a:buNone/>
            </a:pPr>
            <a:endParaRPr lang="en-GB" altLang="en-US" dirty="0"/>
          </a:p>
          <a:p>
            <a:pPr marL="182880" indent="-182880" algn="ctr" eaLnBrk="1" fontAlgn="auto" hangingPunct="1">
              <a:buFontTx/>
              <a:buNone/>
              <a:defRPr/>
            </a:pPr>
            <a:endParaRPr lang="en-GB" altLang="en-US" sz="2400" dirty="0">
              <a:solidFill>
                <a:srgbClr val="7030A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83768" y="2200079"/>
            <a:ext cx="3540828" cy="43972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3095854"/>
      </p:ext>
    </p:extLst>
  </p:cSld>
  <p:clrMapOvr>
    <a:masterClrMapping/>
  </p:clrMapOvr>
  <p:transition advTm="27772"/>
  <p:extLst>
    <p:ext uri="{E180D4A7-C9FB-4DFB-919C-405C955672EB}">
      <p14:showEvtLst xmlns:p14="http://schemas.microsoft.com/office/powerpoint/2010/main">
        <p14:playEvt time="2767" objId="2"/>
        <p14:stopEvt time="26385" objId="2"/>
      </p14:showEvtLst>
    </p:ext>
  </p:extLs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1" name="Picture 4" descr="http://www.fotosearch.com/bthumb/CSP/CSP197/k1977202.jpg"/>
          <p:cNvPicPr>
            <a:picLocks noChangeAspect="1" noChangeArrowheads="1"/>
          </p:cNvPicPr>
          <p:nvPr/>
        </p:nvPicPr>
        <p:blipFill>
          <a:blip r:embed="rId3" r:link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125" y="3716338"/>
            <a:ext cx="1085850" cy="1223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504" y="476672"/>
            <a:ext cx="8928992" cy="1141913"/>
          </a:xfrm>
        </p:spPr>
        <p:txBody>
          <a:bodyPr>
            <a:normAutofit/>
          </a:bodyPr>
          <a:lstStyle/>
          <a:p>
            <a:pPr algn="ctr"/>
            <a:r>
              <a:rPr lang="en-GB" dirty="0"/>
              <a:t>Transition from Reception to Year one</a:t>
            </a:r>
          </a:p>
        </p:txBody>
      </p:sp>
      <p:sp>
        <p:nvSpPr>
          <p:cNvPr id="4" name="Oval 3"/>
          <p:cNvSpPr/>
          <p:nvPr/>
        </p:nvSpPr>
        <p:spPr>
          <a:xfrm>
            <a:off x="251520" y="2254153"/>
            <a:ext cx="3456384" cy="2254967"/>
          </a:xfrm>
          <a:prstGeom prst="ellipse">
            <a:avLst/>
          </a:prstGeom>
          <a:solidFill>
            <a:schemeClr val="tx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  <a:defRPr/>
            </a:pPr>
            <a:r>
              <a:rPr lang="en-GB" altLang="en-US" dirty="0">
                <a:solidFill>
                  <a:sysClr val="windowText" lastClr="000000"/>
                </a:solidFill>
                <a:latin typeface="SassoonCRInfant" panose="02010503020300020003" pitchFamily="2" charset="0"/>
              </a:rPr>
              <a:t>Learning zones for core areas with enhanced activities and experiences to support the Year 1 Curriculum.</a:t>
            </a:r>
          </a:p>
        </p:txBody>
      </p:sp>
      <p:sp>
        <p:nvSpPr>
          <p:cNvPr id="6" name="Oval 5"/>
          <p:cNvSpPr/>
          <p:nvPr/>
        </p:nvSpPr>
        <p:spPr>
          <a:xfrm>
            <a:off x="5580112" y="2254153"/>
            <a:ext cx="3312592" cy="2116253"/>
          </a:xfrm>
          <a:prstGeom prst="ellipse">
            <a:avLst/>
          </a:prstGeom>
          <a:solidFill>
            <a:schemeClr val="tx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  <a:defRPr/>
            </a:pPr>
            <a:r>
              <a:rPr lang="en-GB" altLang="en-US" dirty="0">
                <a:solidFill>
                  <a:sysClr val="windowText" lastClr="000000"/>
                </a:solidFill>
                <a:latin typeface="SassoonCRInfant" panose="02010503020300020003" pitchFamily="2" charset="0"/>
              </a:rPr>
              <a:t>This structure will continue throughout Autumn Term in order for provision to match their prior experiences.</a:t>
            </a:r>
          </a:p>
        </p:txBody>
      </p:sp>
      <p:sp>
        <p:nvSpPr>
          <p:cNvPr id="7" name="Oval 6"/>
          <p:cNvSpPr/>
          <p:nvPr/>
        </p:nvSpPr>
        <p:spPr>
          <a:xfrm>
            <a:off x="3167794" y="4221088"/>
            <a:ext cx="3096245" cy="2232248"/>
          </a:xfrm>
          <a:prstGeom prst="ellipse">
            <a:avLst/>
          </a:prstGeom>
          <a:solidFill>
            <a:schemeClr val="tx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ysClr val="windowText" lastClr="000000"/>
                </a:solidFill>
                <a:latin typeface="SassoonCRInfant" panose="02010503020300020003" pitchFamily="2" charset="0"/>
              </a:rPr>
              <a:t>The Learning Zoo will continue and award the effective learning skills.</a:t>
            </a:r>
          </a:p>
        </p:txBody>
      </p:sp>
    </p:spTree>
  </p:cSld>
  <p:clrMapOvr>
    <a:masterClrMapping/>
  </p:clrMapOvr>
  <p:transition advTm="18372"/>
  <p:extLst>
    <p:ext uri="{E180D4A7-C9FB-4DFB-919C-405C955672EB}">
      <p14:showEvtLst xmlns:p14="http://schemas.microsoft.com/office/powerpoint/2010/main">
        <p14:playEvt time="2643" objId="3"/>
        <p14:stopEvt time="17724" objId="3"/>
      </p14:showEvtLst>
    </p:ext>
  </p:extLs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907704" y="692696"/>
            <a:ext cx="604867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/>
              <a:t>Year </a:t>
            </a:r>
            <a:r>
              <a:rPr lang="en-GB" sz="4000" dirty="0">
                <a:solidFill>
                  <a:schemeClr val="bg2">
                    <a:lumMod val="75000"/>
                  </a:schemeClr>
                </a:solidFill>
              </a:rPr>
              <a:t>DAILY TIMETABLE </a:t>
            </a:r>
            <a:r>
              <a:rPr lang="en-GB" sz="3200" dirty="0"/>
              <a:t>one</a:t>
            </a:r>
            <a:endParaRPr lang="en-GB" sz="3200" dirty="0">
              <a:solidFill>
                <a:schemeClr val="bg1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295636" y="2060848"/>
            <a:ext cx="727280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  <a:defRPr/>
            </a:pPr>
            <a:r>
              <a:rPr lang="en-GB" altLang="en-US" dirty="0">
                <a:latin typeface="SassoonCRInfant" panose="02010503020300020003" pitchFamily="2" charset="0"/>
              </a:rPr>
              <a:t>Register </a:t>
            </a:r>
          </a:p>
          <a:p>
            <a:pPr marL="285750" indent="-285750">
              <a:buFont typeface="Wingdings" panose="05000000000000000000" pitchFamily="2" charset="2"/>
              <a:buChar char="ü"/>
              <a:defRPr/>
            </a:pPr>
            <a:r>
              <a:rPr lang="en-US" altLang="en-US" dirty="0">
                <a:latin typeface="SassoonCRInfant" panose="02010503020300020003" pitchFamily="2" charset="0"/>
              </a:rPr>
              <a:t>Handwriting carousel</a:t>
            </a:r>
            <a:endParaRPr lang="en-GB" altLang="en-US" dirty="0">
              <a:latin typeface="SassoonCRInfant" panose="02010503020300020003" pitchFamily="2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  <a:defRPr/>
            </a:pPr>
            <a:r>
              <a:rPr lang="en-GB" altLang="en-US" dirty="0">
                <a:latin typeface="SassoonCRInfant" panose="02010503020300020003" pitchFamily="2" charset="0"/>
              </a:rPr>
              <a:t>Phonics</a:t>
            </a:r>
          </a:p>
          <a:p>
            <a:pPr marL="285750" indent="-285750">
              <a:buFont typeface="Wingdings" panose="05000000000000000000" pitchFamily="2" charset="2"/>
              <a:buChar char="ü"/>
              <a:defRPr/>
            </a:pPr>
            <a:r>
              <a:rPr lang="en-GB" altLang="en-US" dirty="0">
                <a:latin typeface="SassoonCRInfant" panose="02010503020300020003" pitchFamily="2" charset="0"/>
              </a:rPr>
              <a:t>English/ Discovery Learning</a:t>
            </a:r>
          </a:p>
          <a:p>
            <a:pPr marL="285750" indent="-285750">
              <a:buFont typeface="Wingdings" panose="05000000000000000000" pitchFamily="2" charset="2"/>
              <a:buChar char="ü"/>
              <a:defRPr/>
            </a:pPr>
            <a:endParaRPr lang="en-GB" altLang="en-US" dirty="0">
              <a:latin typeface="SassoonCRInfant" panose="02010503020300020003" pitchFamily="2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  <a:defRPr/>
            </a:pPr>
            <a:r>
              <a:rPr lang="en-GB" altLang="en-US" dirty="0">
                <a:latin typeface="SassoonCRInfant" panose="02010503020300020003" pitchFamily="2" charset="0"/>
              </a:rPr>
              <a:t>Assembly</a:t>
            </a:r>
          </a:p>
          <a:p>
            <a:pPr marL="285750" indent="-285750">
              <a:buFont typeface="Wingdings" panose="05000000000000000000" pitchFamily="2" charset="2"/>
              <a:buChar char="ü"/>
              <a:defRPr/>
            </a:pPr>
            <a:r>
              <a:rPr lang="en-GB" altLang="en-US" dirty="0">
                <a:latin typeface="SassoonCRInfant" panose="02010503020300020003" pitchFamily="2" charset="0"/>
              </a:rPr>
              <a:t>Fruit Snack and Playtime</a:t>
            </a:r>
          </a:p>
          <a:p>
            <a:pPr marL="285750" indent="-285750">
              <a:buFont typeface="Wingdings" panose="05000000000000000000" pitchFamily="2" charset="2"/>
              <a:buChar char="ü"/>
              <a:defRPr/>
            </a:pPr>
            <a:r>
              <a:rPr lang="en-GB" altLang="en-US" dirty="0">
                <a:latin typeface="SassoonCRInfant" panose="02010503020300020003" pitchFamily="2" charset="0"/>
              </a:rPr>
              <a:t>Reading</a:t>
            </a:r>
          </a:p>
          <a:p>
            <a:pPr marL="285750" indent="-285750">
              <a:buFont typeface="Wingdings" panose="05000000000000000000" pitchFamily="2" charset="2"/>
              <a:buChar char="ü"/>
              <a:defRPr/>
            </a:pPr>
            <a:r>
              <a:rPr lang="en-GB" altLang="en-US" dirty="0">
                <a:latin typeface="SassoonCRInfant" panose="02010503020300020003" pitchFamily="2" charset="0"/>
              </a:rPr>
              <a:t>Maths/ Discovery Learning</a:t>
            </a:r>
          </a:p>
          <a:p>
            <a:pPr marL="285750" indent="-285750">
              <a:buFont typeface="Wingdings" panose="05000000000000000000" pitchFamily="2" charset="2"/>
              <a:buChar char="ü"/>
              <a:defRPr/>
            </a:pPr>
            <a:endParaRPr lang="en-GB" altLang="en-US" dirty="0">
              <a:latin typeface="SassoonCRInfant" panose="02010503020300020003" pitchFamily="2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  <a:defRPr/>
            </a:pPr>
            <a:r>
              <a:rPr lang="en-GB" altLang="en-US" dirty="0">
                <a:latin typeface="SassoonCRInfant" panose="02010503020300020003" pitchFamily="2" charset="0"/>
              </a:rPr>
              <a:t>Lunch and Playtime</a:t>
            </a:r>
          </a:p>
          <a:p>
            <a:pPr marL="285750" indent="-285750">
              <a:buFont typeface="Wingdings" panose="05000000000000000000" pitchFamily="2" charset="2"/>
              <a:buChar char="ü"/>
              <a:defRPr/>
            </a:pPr>
            <a:r>
              <a:rPr lang="en-GB" altLang="en-US" dirty="0">
                <a:latin typeface="SassoonCRInfant" panose="02010503020300020003" pitchFamily="2" charset="0"/>
              </a:rPr>
              <a:t>Foundation Subject/ Discovery learning </a:t>
            </a:r>
          </a:p>
          <a:p>
            <a:pPr marL="285750" indent="-285750">
              <a:buFont typeface="Wingdings" panose="05000000000000000000" pitchFamily="2" charset="2"/>
              <a:buChar char="ü"/>
              <a:defRPr/>
            </a:pPr>
            <a:r>
              <a:rPr lang="en-GB" altLang="en-US" dirty="0">
                <a:latin typeface="SassoonCRInfant" panose="02010503020300020003" pitchFamily="2" charset="0"/>
              </a:rPr>
              <a:t>Story and Fruit</a:t>
            </a:r>
          </a:p>
          <a:p>
            <a:pPr marL="285750" indent="-285750">
              <a:buFont typeface="Wingdings" panose="05000000000000000000" pitchFamily="2" charset="2"/>
              <a:buChar char="ü"/>
              <a:defRPr/>
            </a:pPr>
            <a:r>
              <a:rPr lang="en-GB" altLang="en-US" dirty="0">
                <a:latin typeface="SassoonCRInfant" panose="02010503020300020003" pitchFamily="2" charset="0"/>
              </a:rPr>
              <a:t>Home</a:t>
            </a:r>
          </a:p>
        </p:txBody>
      </p:sp>
    </p:spTree>
  </p:cSld>
  <p:clrMapOvr>
    <a:masterClrMapping/>
  </p:clrMapOvr>
  <p:transition advTm="17379"/>
  <p:extLst>
    <p:ext uri="{E180D4A7-C9FB-4DFB-919C-405C955672EB}">
      <p14:showEvtLst xmlns:p14="http://schemas.microsoft.com/office/powerpoint/2010/main">
        <p14:playEvt time="3009" objId="2"/>
        <p14:stopEvt time="6160" objId="2"/>
      </p14:showEvtLst>
    </p:ext>
  </p:extLs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Things to remember 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idx="1"/>
          </p:nvPr>
        </p:nvSpPr>
        <p:spPr>
          <a:xfrm>
            <a:off x="827584" y="1838004"/>
            <a:ext cx="7278687" cy="3102296"/>
          </a:xfrm>
        </p:spPr>
        <p:txBody>
          <a:bodyPr>
            <a:noAutofit/>
          </a:bodyPr>
          <a:lstStyle/>
          <a:p>
            <a:pPr marL="274320" indent="-274320" eaLnBrk="1" fontAlgn="auto" hangingPunct="1">
              <a:spcAft>
                <a:spcPts val="0"/>
              </a:spcAft>
              <a:buFontTx/>
              <a:buNone/>
              <a:defRPr/>
            </a:pPr>
            <a:endParaRPr lang="en-GB" altLang="en-US" sz="2000" dirty="0">
              <a:latin typeface="SassoonCRInfant" panose="02010503020300020003" pitchFamily="2" charset="0"/>
            </a:endParaRPr>
          </a:p>
          <a:p>
            <a:pPr marL="274320" indent="-274320">
              <a:buFont typeface="Wingdings 2"/>
              <a:buChar char=""/>
              <a:defRPr/>
            </a:pPr>
            <a:r>
              <a:rPr lang="en-GB" altLang="en-US" sz="2000" dirty="0">
                <a:latin typeface="SassoonCRInfant" panose="02010503020300020003" pitchFamily="2" charset="0"/>
              </a:rPr>
              <a:t>PE- 2 sessions a week on Monday </a:t>
            </a:r>
            <a:r>
              <a:rPr lang="en-GB" altLang="en-US" sz="2000">
                <a:latin typeface="SassoonCRInfant" panose="02010503020300020003" pitchFamily="2" charset="0"/>
              </a:rPr>
              <a:t>and Wednesday. </a:t>
            </a:r>
            <a:r>
              <a:rPr lang="en-GB" altLang="en-US" sz="2000" dirty="0">
                <a:latin typeface="SassoonCRInfant" panose="02010503020300020003" pitchFamily="2" charset="0"/>
              </a:rPr>
              <a:t>Children come dressed in kit appropriate for the weather. These sessions may change throughout the year due to extra-curricular activities with outside sports agencies.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r>
              <a:rPr lang="en-GB" altLang="en-US" sz="2000" dirty="0">
                <a:latin typeface="SassoonCRInfant" panose="02010503020300020003" pitchFamily="2" charset="0"/>
              </a:rPr>
              <a:t>Daily Fruit for Snack (school provides 1 piece a day)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r>
              <a:rPr lang="en-GB" altLang="en-US" sz="2000" dirty="0">
                <a:latin typeface="SassoonCRInfant" panose="02010503020300020003" pitchFamily="2" charset="0"/>
              </a:rPr>
              <a:t>Reading books will be changed on a Friday. Please send in your child’s reading record daily so we can mark when we have read with them.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r>
              <a:rPr lang="en-GB" altLang="en-US" sz="2000" dirty="0">
                <a:latin typeface="SassoonCRInfant" panose="02010503020300020003" pitchFamily="2" charset="0"/>
              </a:rPr>
              <a:t>If your child has milk – it will be given in the classroom during the day.</a:t>
            </a:r>
          </a:p>
          <a:p>
            <a:pPr marL="0" indent="0" eaLnBrk="1" fontAlgn="auto" hangingPunct="1">
              <a:spcAft>
                <a:spcPts val="0"/>
              </a:spcAft>
              <a:buFont typeface="Wingdings 2" panose="05020102010507070707" pitchFamily="18" charset="2"/>
              <a:buNone/>
              <a:defRPr/>
            </a:pPr>
            <a:endParaRPr lang="en-GB" altLang="en-US" sz="2000" dirty="0"/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endParaRPr lang="en-GB" altLang="en-US" sz="100" b="1" dirty="0">
              <a:solidFill>
                <a:srgbClr val="0000CC"/>
              </a:solidFill>
            </a:endParaRPr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endParaRPr lang="en-GB" altLang="en-US" sz="100" b="1" dirty="0">
              <a:solidFill>
                <a:srgbClr val="0000CC"/>
              </a:solidFill>
            </a:endParaRPr>
          </a:p>
          <a:p>
            <a:pPr marL="274320" indent="-274320" eaLnBrk="1" fontAlgn="auto" hangingPunct="1">
              <a:lnSpc>
                <a:spcPct val="80000"/>
              </a:lnSpc>
              <a:spcAft>
                <a:spcPts val="0"/>
              </a:spcAft>
              <a:buFontTx/>
              <a:buNone/>
              <a:defRPr/>
            </a:pPr>
            <a:r>
              <a:rPr lang="en-GB" altLang="en-US" sz="100" b="1" dirty="0">
                <a:solidFill>
                  <a:srgbClr val="0000CC"/>
                </a:solidFill>
              </a:rPr>
              <a:t>  </a:t>
            </a:r>
            <a:endParaRPr lang="en-US" altLang="en-US" sz="100" b="1" dirty="0">
              <a:solidFill>
                <a:srgbClr val="0000CC"/>
              </a:solidFill>
            </a:endParaRPr>
          </a:p>
        </p:txBody>
      </p:sp>
      <p:pic>
        <p:nvPicPr>
          <p:cNvPr id="21508" name="Picture 4" descr="http://www.fotosearch.com/bthumb/CSP/CSP197/k1977202.jpg"/>
          <p:cNvPicPr>
            <a:picLocks noChangeAspect="1" noChangeArrowheads="1"/>
          </p:cNvPicPr>
          <p:nvPr/>
        </p:nvPicPr>
        <p:blipFill>
          <a:blip r:embed="rId3" r:link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125" y="3716338"/>
            <a:ext cx="1085850" cy="1223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40886" y="319846"/>
            <a:ext cx="1609483" cy="1341236"/>
          </a:xfrm>
          <a:prstGeom prst="rect">
            <a:avLst/>
          </a:prstGeom>
        </p:spPr>
      </p:pic>
    </p:spTree>
  </p:cSld>
  <p:clrMapOvr>
    <a:masterClrMapping/>
  </p:clrMapOvr>
  <p:transition advTm="30563"/>
  <p:extLst>
    <p:ext uri="{E180D4A7-C9FB-4DFB-919C-405C955672EB}">
      <p14:showEvtLst xmlns:p14="http://schemas.microsoft.com/office/powerpoint/2010/main">
        <p14:playEvt time="2902" objId="3"/>
        <p14:stopEvt time="28565" objId="3"/>
      </p14:showEvtLst>
    </p:ext>
  </p:extLs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6899" y="666907"/>
            <a:ext cx="8280920" cy="709865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/>
              <a:t>Rewards  and Behaviour Management </a:t>
            </a:r>
          </a:p>
        </p:txBody>
      </p:sp>
      <p:sp>
        <p:nvSpPr>
          <p:cNvPr id="48131" name="Rectangle 3"/>
          <p:cNvSpPr>
            <a:spLocks noGrp="1" noChangeArrowheads="1"/>
          </p:cNvSpPr>
          <p:nvPr>
            <p:ph idx="1"/>
          </p:nvPr>
        </p:nvSpPr>
        <p:spPr>
          <a:xfrm>
            <a:off x="395288" y="2132856"/>
            <a:ext cx="7848600" cy="4166344"/>
          </a:xfrm>
        </p:spPr>
        <p:txBody>
          <a:bodyPr>
            <a:normAutofit/>
          </a:bodyPr>
          <a:lstStyle/>
          <a:p>
            <a:pPr eaLnBrk="1" hangingPunct="1"/>
            <a:r>
              <a:rPr lang="en-GB" altLang="en-US" sz="2800" dirty="0">
                <a:latin typeface="SassoonCRInfant" panose="02010503020300020003" pitchFamily="2" charset="0"/>
              </a:rPr>
              <a:t>Positive Reinforcement</a:t>
            </a:r>
          </a:p>
          <a:p>
            <a:pPr eaLnBrk="1" hangingPunct="1"/>
            <a:r>
              <a:rPr lang="en-GB" altLang="en-US" sz="2800" dirty="0">
                <a:latin typeface="SassoonCRInfant" panose="02010503020300020003" pitchFamily="2" charset="0"/>
              </a:rPr>
              <a:t>Proud Cloud – Behaviour and Values</a:t>
            </a:r>
          </a:p>
          <a:p>
            <a:pPr eaLnBrk="1" hangingPunct="1"/>
            <a:r>
              <a:rPr lang="en-GB" altLang="en-US" sz="2800" dirty="0">
                <a:latin typeface="SassoonCRInfant" panose="02010503020300020003" pitchFamily="2" charset="0"/>
              </a:rPr>
              <a:t>Learning Zoo Stickers</a:t>
            </a:r>
          </a:p>
          <a:p>
            <a:pPr eaLnBrk="1" hangingPunct="1"/>
            <a:r>
              <a:rPr lang="en-GB" altLang="en-US" sz="2800" dirty="0">
                <a:latin typeface="SassoonCRInfant" panose="02010503020300020003" pitchFamily="2" charset="0"/>
              </a:rPr>
              <a:t>Marble Jar Treats </a:t>
            </a:r>
          </a:p>
          <a:p>
            <a:pPr eaLnBrk="1" hangingPunct="1"/>
            <a:r>
              <a:rPr lang="en-GB" altLang="en-US" sz="2800" dirty="0">
                <a:latin typeface="SassoonCRInfant" panose="02010503020300020003" pitchFamily="2" charset="0"/>
              </a:rPr>
              <a:t>Weekly Star Learner</a:t>
            </a:r>
          </a:p>
          <a:p>
            <a:pPr eaLnBrk="1" hangingPunct="1"/>
            <a:r>
              <a:rPr lang="en-GB" altLang="en-US" sz="2800" dirty="0">
                <a:latin typeface="SassoonCRInfant" panose="02010503020300020003" pitchFamily="2" charset="0"/>
              </a:rPr>
              <a:t>Sports star</a:t>
            </a:r>
          </a:p>
          <a:p>
            <a:pPr eaLnBrk="1" hangingPunct="1"/>
            <a:r>
              <a:rPr lang="en-GB" altLang="en-US" sz="2800" dirty="0">
                <a:latin typeface="SassoonCRInfant" panose="02010503020300020003" pitchFamily="2" charset="0"/>
              </a:rPr>
              <a:t>Showing their learning to Mrs Bush</a:t>
            </a:r>
          </a:p>
          <a:p>
            <a:pPr eaLnBrk="1" hangingPunct="1">
              <a:buFontTx/>
              <a:buNone/>
            </a:pPr>
            <a:endParaRPr lang="en-US" altLang="en-US" b="1" dirty="0">
              <a:solidFill>
                <a:srgbClr val="FF00FF"/>
              </a:solidFill>
            </a:endParaRPr>
          </a:p>
        </p:txBody>
      </p:sp>
      <p:pic>
        <p:nvPicPr>
          <p:cNvPr id="48133" name="Picture 5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44208" y="4077072"/>
            <a:ext cx="2160736" cy="14378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34" name="Picture 6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80312" y="2348880"/>
            <a:ext cx="1367507" cy="13687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4184"/>
  <p:extLst>
    <p:ext uri="{E180D4A7-C9FB-4DFB-919C-405C955672EB}">
      <p14:showEvtLst xmlns:p14="http://schemas.microsoft.com/office/powerpoint/2010/main">
        <p14:playEvt time="1811" objId="3"/>
        <p14:stopEvt time="9258" objId="3"/>
      </p14:showEvtLst>
    </p:ext>
  </p:extLs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560" y="836712"/>
            <a:ext cx="6343672" cy="709865"/>
          </a:xfrm>
          <a:solidFill>
            <a:schemeClr val="tx1"/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en-GB" dirty="0"/>
              <a:t>Phonics</a:t>
            </a:r>
          </a:p>
        </p:txBody>
      </p:sp>
      <p:sp>
        <p:nvSpPr>
          <p:cNvPr id="33795" name="Rectangle 3"/>
          <p:cNvSpPr>
            <a:spLocks noGrp="1" noChangeArrowheads="1"/>
          </p:cNvSpPr>
          <p:nvPr>
            <p:ph idx="1"/>
          </p:nvPr>
        </p:nvSpPr>
        <p:spPr>
          <a:xfrm>
            <a:off x="611560" y="2276872"/>
            <a:ext cx="7561262" cy="5256336"/>
          </a:xfrm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</a:pPr>
            <a:r>
              <a:rPr lang="en-GB" altLang="en-US" sz="2400" dirty="0">
                <a:latin typeface="SassoonCRInfant" panose="02010503020300020003" pitchFamily="2" charset="0"/>
              </a:rPr>
              <a:t>We use Little </a:t>
            </a:r>
            <a:r>
              <a:rPr lang="en-GB" altLang="en-US" sz="2400" dirty="0" err="1">
                <a:latin typeface="SassoonCRInfant" panose="02010503020300020003" pitchFamily="2" charset="0"/>
              </a:rPr>
              <a:t>Wandle</a:t>
            </a:r>
            <a:r>
              <a:rPr lang="en-GB" altLang="en-US" sz="2400" dirty="0">
                <a:latin typeface="SassoonCRInfant" panose="02010503020300020003" pitchFamily="2" charset="0"/>
              </a:rPr>
              <a:t> to teach Phonics daily 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400" dirty="0">
                <a:latin typeface="SassoonCRInfant" panose="02010503020300020003" pitchFamily="2" charset="0"/>
              </a:rPr>
              <a:t>There is a website available with a parent section that has videos, resources and materials to support your child’s blending and segmenting.  </a:t>
            </a:r>
          </a:p>
          <a:p>
            <a:pPr marL="0" indent="0">
              <a:buNone/>
            </a:pPr>
            <a:endParaRPr lang="en-GB" altLang="en-US" sz="2400" dirty="0">
              <a:latin typeface="SassoonCRInfant" panose="02010503020300020003" pitchFamily="2" charset="0"/>
            </a:endParaRPr>
          </a:p>
          <a:p>
            <a:pPr marL="0" indent="0">
              <a:buNone/>
            </a:pPr>
            <a:r>
              <a:rPr lang="en-GB" altLang="en-US" sz="2400" dirty="0">
                <a:latin typeface="SassoonCRInfant" panose="02010503020300020003" pitchFamily="2" charset="0"/>
                <a:hlinkClick r:id="rId3"/>
              </a:rPr>
              <a:t>https://www.littlewandlelettersandsounds.org.uk/resources/for-parents/</a:t>
            </a:r>
            <a:r>
              <a:rPr lang="en-GB" altLang="en-US" sz="2400" dirty="0">
                <a:latin typeface="SassoonCRInfant" panose="02010503020300020003" pitchFamily="2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083389386"/>
      </p:ext>
    </p:extLst>
  </p:cSld>
  <p:clrMapOvr>
    <a:masterClrMapping/>
  </p:clrMapOvr>
  <p:transition advTm="32842"/>
  <p:extLst>
    <p:ext uri="{E180D4A7-C9FB-4DFB-919C-405C955672EB}">
      <p14:showEvtLst xmlns:p14="http://schemas.microsoft.com/office/powerpoint/2010/main">
        <p14:playEvt time="2608" objId="3"/>
        <p14:stopEvt time="23344" objId="3"/>
      </p14:showEvtLst>
    </p:ext>
  </p:extLs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tx1"/>
          </a:solidFill>
        </p:spPr>
        <p:txBody>
          <a:bodyPr/>
          <a:lstStyle/>
          <a:p>
            <a:r>
              <a:rPr lang="en-GB" dirty="0"/>
              <a:t>ENGLISH – </a:t>
            </a:r>
            <a:r>
              <a:rPr lang="en-GB" sz="2800" dirty="0"/>
              <a:t>end of year expectations</a:t>
            </a:r>
          </a:p>
        </p:txBody>
      </p:sp>
      <p:sp>
        <p:nvSpPr>
          <p:cNvPr id="39939" name="Content Placeholder 2"/>
          <p:cNvSpPr>
            <a:spLocks noGrp="1"/>
          </p:cNvSpPr>
          <p:nvPr>
            <p:ph idx="1"/>
          </p:nvPr>
        </p:nvSpPr>
        <p:spPr>
          <a:xfrm>
            <a:off x="685019" y="2011680"/>
            <a:ext cx="7772400" cy="4513664"/>
          </a:xfrm>
        </p:spPr>
        <p:txBody>
          <a:bodyPr>
            <a:normAutofit/>
          </a:bodyPr>
          <a:lstStyle/>
          <a:p>
            <a:r>
              <a:rPr lang="en-GB" altLang="en-US" sz="2400" dirty="0">
                <a:latin typeface="SassoonCRInfant" panose="02010503020300020003" pitchFamily="2" charset="0"/>
              </a:rPr>
              <a:t>Correctly formed letters, finger spaces, capital letters and full stops</a:t>
            </a:r>
          </a:p>
          <a:p>
            <a:r>
              <a:rPr lang="en-GB" altLang="en-US" sz="2400" dirty="0">
                <a:latin typeface="SassoonCRInfant" panose="02010503020300020003" pitchFamily="2" charset="0"/>
              </a:rPr>
              <a:t>Use of adjectives</a:t>
            </a:r>
          </a:p>
          <a:p>
            <a:r>
              <a:rPr lang="en-GB" altLang="en-US" sz="2400" dirty="0">
                <a:latin typeface="SassoonCRInfant" panose="02010503020300020003" pitchFamily="2" charset="0"/>
              </a:rPr>
              <a:t>Building stamina for writing</a:t>
            </a:r>
          </a:p>
          <a:p>
            <a:r>
              <a:rPr lang="en-GB" altLang="en-US" sz="2400" dirty="0">
                <a:latin typeface="SassoonCRInfant" panose="02010503020300020003" pitchFamily="2" charset="0"/>
              </a:rPr>
              <a:t>Learning to read their writing and make changes where necessary.</a:t>
            </a:r>
          </a:p>
          <a:p>
            <a:pPr marL="0" indent="0" algn="ctr">
              <a:buNone/>
            </a:pPr>
            <a:endParaRPr lang="en-GB" altLang="en-US" sz="2400" dirty="0">
              <a:latin typeface="SassoonCRInfant" panose="02010503020300020003" pitchFamily="2" charset="0"/>
            </a:endParaRPr>
          </a:p>
          <a:p>
            <a:pPr>
              <a:buFontTx/>
              <a:buChar char="•"/>
            </a:pPr>
            <a:endParaRPr lang="en-GB" altLang="en-US" sz="2400" dirty="0">
              <a:latin typeface="SassoonCRInfant" panose="02010503020300020003" pitchFamily="2" charset="0"/>
            </a:endParaRPr>
          </a:p>
          <a:p>
            <a:pPr marL="0" indent="0">
              <a:buNone/>
            </a:pPr>
            <a:endParaRPr lang="en-GB" altLang="en-US" sz="2400" dirty="0">
              <a:latin typeface="SassoonCRInfant" panose="020105030203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820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116"/>
    </mc:Choice>
    <mc:Fallback xmlns="">
      <p:transition spd="slow" advTm="24116"/>
    </mc:Fallback>
  </mc:AlternateContent>
  <p:extLst>
    <p:ext uri="{E180D4A7-C9FB-4DFB-919C-405C955672EB}">
      <p14:showEvtLst xmlns:p14="http://schemas.microsoft.com/office/powerpoint/2010/main">
        <p14:playEvt time="3239" objId="3"/>
        <p14:stopEvt time="23659" objId="3"/>
      </p14:showEvtLst>
    </p:ext>
  </p:extLs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tx1"/>
          </a:solidFill>
        </p:spPr>
        <p:txBody>
          <a:bodyPr/>
          <a:lstStyle/>
          <a:p>
            <a:r>
              <a:rPr lang="en-GB" dirty="0"/>
              <a:t>Reading </a:t>
            </a:r>
          </a:p>
        </p:txBody>
      </p:sp>
      <p:sp>
        <p:nvSpPr>
          <p:cNvPr id="14339" name="Rectangle 13"/>
          <p:cNvSpPr>
            <a:spLocks noGrp="1" noChangeArrowheads="1"/>
          </p:cNvSpPr>
          <p:nvPr>
            <p:ph idx="1"/>
          </p:nvPr>
        </p:nvSpPr>
        <p:spPr>
          <a:xfrm>
            <a:off x="460375" y="1988840"/>
            <a:ext cx="7696200" cy="4305479"/>
          </a:xfrm>
        </p:spPr>
        <p:txBody>
          <a:bodyPr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Font typeface="Wingdings 2" panose="05020102010507070707" pitchFamily="18" charset="2"/>
              <a:buNone/>
              <a:defRPr/>
            </a:pPr>
            <a:r>
              <a:rPr lang="en-GB" altLang="en-US" sz="2400" dirty="0">
                <a:latin typeface="SassoonCRInfant" panose="02010503020300020003" pitchFamily="2" charset="0"/>
              </a:rPr>
              <a:t>We have a reading carousel everyday with 5 activities for the children. </a:t>
            </a:r>
          </a:p>
          <a:p>
            <a:pPr marL="0" indent="0" eaLnBrk="1" fontAlgn="auto" hangingPunct="1">
              <a:spcAft>
                <a:spcPts val="0"/>
              </a:spcAft>
              <a:buFont typeface="Wingdings 2" panose="05020102010507070707" pitchFamily="18" charset="2"/>
              <a:buNone/>
              <a:defRPr/>
            </a:pPr>
            <a:r>
              <a:rPr lang="en-GB" altLang="en-US" sz="2400" dirty="0">
                <a:solidFill>
                  <a:schemeClr val="tx1"/>
                </a:solidFill>
                <a:latin typeface="SassoonCRInfant" panose="02010503020300020003" pitchFamily="2" charset="0"/>
              </a:rPr>
              <a:t>1 – Reading with the Teacher</a:t>
            </a:r>
          </a:p>
          <a:p>
            <a:pPr marL="0" indent="0" eaLnBrk="1" fontAlgn="auto" hangingPunct="1">
              <a:spcAft>
                <a:spcPts val="0"/>
              </a:spcAft>
              <a:buFont typeface="Wingdings 2" panose="05020102010507070707" pitchFamily="18" charset="2"/>
              <a:buNone/>
              <a:defRPr/>
            </a:pPr>
            <a:r>
              <a:rPr lang="en-GB" altLang="en-US" sz="2400" dirty="0">
                <a:latin typeface="SassoonCRInfant" panose="02010503020300020003" pitchFamily="2" charset="0"/>
              </a:rPr>
              <a:t>2 – Reading with learning support assistant (LSA)</a:t>
            </a:r>
          </a:p>
          <a:p>
            <a:pPr marL="0" indent="0" eaLnBrk="1" fontAlgn="auto" hangingPunct="1">
              <a:spcAft>
                <a:spcPts val="0"/>
              </a:spcAft>
              <a:buFont typeface="Wingdings 2" panose="05020102010507070707" pitchFamily="18" charset="2"/>
              <a:buNone/>
              <a:defRPr/>
            </a:pPr>
            <a:r>
              <a:rPr lang="en-GB" altLang="en-US" sz="2400" dirty="0">
                <a:solidFill>
                  <a:schemeClr val="tx1"/>
                </a:solidFill>
                <a:latin typeface="SassoonCRInfant" panose="02010503020300020003" pitchFamily="2" charset="0"/>
              </a:rPr>
              <a:t>3 – Independent phonics activities</a:t>
            </a:r>
          </a:p>
          <a:p>
            <a:pPr marL="0" indent="0" eaLnBrk="1" fontAlgn="auto" hangingPunct="1">
              <a:spcAft>
                <a:spcPts val="0"/>
              </a:spcAft>
              <a:buFont typeface="Wingdings 2" panose="05020102010507070707" pitchFamily="18" charset="2"/>
              <a:buNone/>
              <a:defRPr/>
            </a:pPr>
            <a:r>
              <a:rPr lang="en-GB" altLang="en-US" sz="2400" dirty="0">
                <a:latin typeface="SassoonCRInfant" panose="02010503020300020003" pitchFamily="2" charset="0"/>
              </a:rPr>
              <a:t>4 – Enjoyment for reading independently</a:t>
            </a:r>
          </a:p>
          <a:p>
            <a:pPr marL="0" indent="0" eaLnBrk="1" fontAlgn="auto" hangingPunct="1">
              <a:spcAft>
                <a:spcPts val="0"/>
              </a:spcAft>
              <a:buFont typeface="Wingdings 2" panose="05020102010507070707" pitchFamily="18" charset="2"/>
              <a:buNone/>
              <a:defRPr/>
            </a:pPr>
            <a:r>
              <a:rPr lang="en-GB" altLang="en-US" sz="2400" dirty="0">
                <a:solidFill>
                  <a:schemeClr val="tx1"/>
                </a:solidFill>
                <a:latin typeface="SassoonCRInfant" panose="02010503020300020003" pitchFamily="2" charset="0"/>
              </a:rPr>
              <a:t>5 – </a:t>
            </a:r>
            <a:r>
              <a:rPr lang="en-GB" altLang="en-US" sz="2400" dirty="0">
                <a:latin typeface="SassoonCRInfant" panose="02010503020300020003" pitchFamily="2" charset="0"/>
              </a:rPr>
              <a:t>Comprehension activities</a:t>
            </a:r>
            <a:endParaRPr lang="en-GB" altLang="en-US" sz="2400" dirty="0">
              <a:solidFill>
                <a:schemeClr val="tx1"/>
              </a:solidFill>
              <a:latin typeface="SassoonCRInfant" panose="02010503020300020003" pitchFamily="2" charset="0"/>
            </a:endParaRPr>
          </a:p>
        </p:txBody>
      </p:sp>
      <p:sp>
        <p:nvSpPr>
          <p:cNvPr id="29703" name="AutoShape 8" descr="Image result for readi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ts val="600"/>
              </a:spcBef>
              <a:buClr>
                <a:schemeClr val="tx2"/>
              </a:buClr>
              <a:buSzPct val="73000"/>
              <a:buFont typeface="Wingdings 2" panose="05020102010507070707" pitchFamily="18" charset="2"/>
              <a:buChar char=""/>
              <a:defRPr sz="2600"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ts val="500"/>
              </a:spcBef>
              <a:buClr>
                <a:srgbClr val="F9B639"/>
              </a:buClr>
              <a:buSzPct val="80000"/>
              <a:buFont typeface="Wingdings 2" panose="05020102010507070707" pitchFamily="18" charset="2"/>
              <a:buChar char=""/>
              <a:defRPr sz="2300">
                <a:solidFill>
                  <a:srgbClr val="6C6C6C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ts val="400"/>
              </a:spcBef>
              <a:buClr>
                <a:srgbClr val="F9B639"/>
              </a:buClr>
              <a:buSzPct val="60000"/>
              <a:buFont typeface="Wingdings" panose="05000000000000000000" pitchFamily="2" charset="2"/>
              <a:buChar char=""/>
              <a:defRPr sz="2000"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F9B639"/>
              </a:buClr>
              <a:buSzPct val="80000"/>
              <a:buFont typeface="Wingdings 2" panose="05020102010507070707" pitchFamily="18" charset="2"/>
              <a:buChar char=""/>
              <a:defRPr sz="2000">
                <a:solidFill>
                  <a:srgbClr val="6C6C6C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F9B639"/>
              </a:buClr>
              <a:buSzPct val="70000"/>
              <a:buFont typeface="Wingdings" panose="05000000000000000000" pitchFamily="2" charset="2"/>
              <a:buChar char=""/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F9B639"/>
              </a:buClr>
              <a:buSzPct val="70000"/>
              <a:buFont typeface="Wingdings" panose="05000000000000000000" pitchFamily="2" charset="2"/>
              <a:buChar char=""/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F9B639"/>
              </a:buClr>
              <a:buSzPct val="70000"/>
              <a:buFont typeface="Wingdings" panose="05000000000000000000" pitchFamily="2" charset="2"/>
              <a:buChar char=""/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F9B639"/>
              </a:buClr>
              <a:buSzPct val="70000"/>
              <a:buFont typeface="Wingdings" panose="05000000000000000000" pitchFamily="2" charset="2"/>
              <a:buChar char=""/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F9B639"/>
              </a:buClr>
              <a:buSzPct val="70000"/>
              <a:buFont typeface="Wingdings" panose="05000000000000000000" pitchFamily="2" charset="2"/>
              <a:buChar char=""/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GB" altLang="en-US" sz="180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advTm="35191"/>
  <p:extLst>
    <p:ext uri="{E180D4A7-C9FB-4DFB-919C-405C955672EB}">
      <p14:showEvtLst xmlns:p14="http://schemas.microsoft.com/office/powerpoint/2010/main">
        <p14:playEvt time="2808" objId="3"/>
        <p14:stopEvt time="31197" objId="3"/>
      </p14:showEvtLst>
    </p:ext>
  </p:extLs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tx1"/>
          </a:solidFill>
        </p:spPr>
        <p:txBody>
          <a:bodyPr/>
          <a:lstStyle/>
          <a:p>
            <a:r>
              <a:rPr lang="en-GB" dirty="0"/>
              <a:t>maths </a:t>
            </a:r>
          </a:p>
        </p:txBody>
      </p:sp>
      <p:sp>
        <p:nvSpPr>
          <p:cNvPr id="39939" name="Content Placeholder 2"/>
          <p:cNvSpPr>
            <a:spLocks noGrp="1"/>
          </p:cNvSpPr>
          <p:nvPr>
            <p:ph idx="1"/>
          </p:nvPr>
        </p:nvSpPr>
        <p:spPr>
          <a:xfrm>
            <a:off x="685019" y="2011680"/>
            <a:ext cx="7772400" cy="451366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altLang="en-US" sz="2400" dirty="0">
                <a:latin typeface="SassoonCRInfant" panose="02010503020300020003" pitchFamily="2" charset="0"/>
              </a:rPr>
              <a:t>We have created our own knowledge and skills and use it as a tool linked to the White Rose </a:t>
            </a:r>
            <a:r>
              <a:rPr lang="en-GB" altLang="en-US" sz="2400">
                <a:latin typeface="SassoonCRInfant" panose="02010503020300020003" pitchFamily="2" charset="0"/>
              </a:rPr>
              <a:t>Maths scheme.</a:t>
            </a:r>
            <a:endParaRPr lang="en-GB" altLang="en-US" sz="2400" dirty="0">
              <a:latin typeface="SassoonCRInfant" panose="02010503020300020003" pitchFamily="2" charset="0"/>
            </a:endParaRPr>
          </a:p>
          <a:p>
            <a:pPr>
              <a:buFontTx/>
              <a:buChar char="•"/>
            </a:pPr>
            <a:endParaRPr lang="en-GB" altLang="en-US" sz="2400" dirty="0">
              <a:latin typeface="SassoonCRInfant" panose="02010503020300020003" pitchFamily="2" charset="0"/>
            </a:endParaRPr>
          </a:p>
          <a:p>
            <a:pPr marL="0" indent="0">
              <a:buNone/>
            </a:pPr>
            <a:endParaRPr lang="en-GB" altLang="en-US" sz="2400" dirty="0">
              <a:latin typeface="SassoonCRInfant" panose="02010503020300020003" pitchFamily="2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62907" y="2665906"/>
            <a:ext cx="5616624" cy="38594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8123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116"/>
    </mc:Choice>
    <mc:Fallback xmlns="">
      <p:transition spd="slow" advTm="24116"/>
    </mc:Fallback>
  </mc:AlternateContent>
  <p:extLst>
    <p:ext uri="{E180D4A7-C9FB-4DFB-919C-405C955672EB}">
      <p14:showEvtLst xmlns:p14="http://schemas.microsoft.com/office/powerpoint/2010/main">
        <p14:playEvt time="3239" objId="3"/>
        <p14:stopEvt time="23659" objId="3"/>
      </p14:showEvtLst>
    </p:ext>
  </p:extLs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260648"/>
            <a:ext cx="7772400" cy="1508760"/>
          </a:xfrm>
          <a:solidFill>
            <a:schemeClr val="tx1"/>
          </a:solidFill>
        </p:spPr>
        <p:txBody>
          <a:bodyPr/>
          <a:lstStyle/>
          <a:p>
            <a:r>
              <a:rPr lang="en-GB" dirty="0"/>
              <a:t>Handwriting </a:t>
            </a:r>
          </a:p>
        </p:txBody>
      </p:sp>
      <p:sp>
        <p:nvSpPr>
          <p:cNvPr id="39939" name="Content Placeholder 2"/>
          <p:cNvSpPr>
            <a:spLocks noGrp="1"/>
          </p:cNvSpPr>
          <p:nvPr>
            <p:ph idx="1"/>
          </p:nvPr>
        </p:nvSpPr>
        <p:spPr>
          <a:xfrm>
            <a:off x="251520" y="1988840"/>
            <a:ext cx="7772400" cy="4513664"/>
          </a:xfrm>
        </p:spPr>
        <p:txBody>
          <a:bodyPr>
            <a:normAutofit/>
          </a:bodyPr>
          <a:lstStyle/>
          <a:p>
            <a:pPr eaLnBrk="1" hangingPunct="1"/>
            <a:r>
              <a:rPr lang="en-GB" altLang="en-US" sz="2400" dirty="0">
                <a:solidFill>
                  <a:schemeClr val="tx1"/>
                </a:solidFill>
                <a:latin typeface="SassoonCRInfant" panose="02010503020300020003" pitchFamily="2" charset="0"/>
              </a:rPr>
              <a:t>We have daily handwriting lessons to teach the children how to form their letters correctly.  </a:t>
            </a:r>
          </a:p>
          <a:p>
            <a:pPr eaLnBrk="1" hangingPunct="1"/>
            <a:r>
              <a:rPr lang="en-GB" altLang="en-US" sz="2400" dirty="0">
                <a:latin typeface="SassoonCRInfant" panose="02010503020300020003" pitchFamily="2" charset="0"/>
              </a:rPr>
              <a:t>Over the Summer holidays it would be extremely helpful if you could practise letter formations with your child in a fun and practical way!</a:t>
            </a:r>
          </a:p>
          <a:p>
            <a:pPr marL="0" indent="0" eaLnBrk="1" hangingPunct="1">
              <a:buNone/>
            </a:pPr>
            <a:endParaRPr lang="en-US" altLang="en-US" sz="2400" dirty="0">
              <a:latin typeface="SassoonCRInfant" panose="02010503020300020003" pitchFamily="2" charset="0"/>
            </a:endParaRPr>
          </a:p>
          <a:p>
            <a:pPr marL="0" indent="0">
              <a:buNone/>
            </a:pPr>
            <a:r>
              <a:rPr lang="en-GB" altLang="en-US" sz="2400" dirty="0">
                <a:latin typeface="SassoonCRInfant" panose="02010503020300020003" pitchFamily="2" charset="0"/>
                <a:hlinkClick r:id="rId3"/>
              </a:rPr>
              <a:t>https://home.oxfordowl.co.uk/english/primary-handwriting/handwriting-year-1-age-5-6/</a:t>
            </a:r>
            <a:r>
              <a:rPr lang="en-GB" altLang="en-US" sz="2400" dirty="0">
                <a:latin typeface="SassoonCRInfant" panose="02010503020300020003" pitchFamily="2" charset="0"/>
              </a:rPr>
              <a:t>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116"/>
    </mc:Choice>
    <mc:Fallback xmlns="">
      <p:transition spd="slow" advTm="24116"/>
    </mc:Fallback>
  </mc:AlternateContent>
  <p:extLst>
    <p:ext uri="{E180D4A7-C9FB-4DFB-919C-405C955672EB}">
      <p14:showEvtLst xmlns:p14="http://schemas.microsoft.com/office/powerpoint/2010/main">
        <p14:playEvt time="3239" objId="3"/>
        <p14:stopEvt time="23659" objId="3"/>
      </p14:showEvtLst>
    </p:ext>
  </p:extLs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560" y="836712"/>
            <a:ext cx="6343672" cy="709865"/>
          </a:xfrm>
          <a:solidFill>
            <a:schemeClr val="tx1"/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en-GB" dirty="0"/>
              <a:t>PE</a:t>
            </a:r>
          </a:p>
        </p:txBody>
      </p:sp>
      <p:sp>
        <p:nvSpPr>
          <p:cNvPr id="33795" name="Rectangle 3"/>
          <p:cNvSpPr>
            <a:spLocks noGrp="1" noChangeArrowheads="1"/>
          </p:cNvSpPr>
          <p:nvPr>
            <p:ph idx="1"/>
          </p:nvPr>
        </p:nvSpPr>
        <p:spPr>
          <a:xfrm>
            <a:off x="611560" y="2276872"/>
            <a:ext cx="7561262" cy="5256336"/>
          </a:xfrm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</a:pPr>
            <a:r>
              <a:rPr lang="en-US" altLang="en-US" sz="2400" dirty="0">
                <a:latin typeface="SassoonCRInfant" panose="02010503020300020003" pitchFamily="2" charset="0"/>
              </a:rPr>
              <a:t>We will be using Get set 4 PE.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99792" y="3300301"/>
            <a:ext cx="3127474" cy="101737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6BE8CE9-9001-4A73-B49C-11E284EACDC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5780" y="4539282"/>
            <a:ext cx="8532440" cy="13784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9909321"/>
      </p:ext>
    </p:extLst>
  </p:cSld>
  <p:clrMapOvr>
    <a:masterClrMapping/>
  </p:clrMapOvr>
  <p:transition advTm="32842"/>
  <p:extLst>
    <p:ext uri="{E180D4A7-C9FB-4DFB-919C-405C955672EB}">
      <p14:showEvtLst xmlns:p14="http://schemas.microsoft.com/office/powerpoint/2010/main">
        <p14:playEvt time="2608" objId="3"/>
        <p14:stopEvt time="23344" objId="3"/>
      </p14:showEvtLst>
    </p:ext>
  </p:extLs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tx1"/>
          </a:solidFill>
        </p:spPr>
        <p:txBody>
          <a:bodyPr/>
          <a:lstStyle/>
          <a:p>
            <a:r>
              <a:rPr lang="en-GB" dirty="0"/>
              <a:t>Purple Mash </a:t>
            </a:r>
          </a:p>
        </p:txBody>
      </p:sp>
      <p:sp>
        <p:nvSpPr>
          <p:cNvPr id="28675" name="Content Placeholder 2"/>
          <p:cNvSpPr>
            <a:spLocks noGrp="1"/>
          </p:cNvSpPr>
          <p:nvPr>
            <p:ph idx="1"/>
          </p:nvPr>
        </p:nvSpPr>
        <p:spPr>
          <a:xfrm>
            <a:off x="539552" y="2348880"/>
            <a:ext cx="7696200" cy="2593008"/>
          </a:xfrm>
        </p:spPr>
        <p:txBody>
          <a:bodyPr>
            <a:normAutofit/>
          </a:bodyPr>
          <a:lstStyle/>
          <a:p>
            <a:pPr eaLnBrk="1" hangingPunct="1"/>
            <a:r>
              <a:rPr lang="en-GB" altLang="en-US" sz="2400" dirty="0">
                <a:solidFill>
                  <a:schemeClr val="tx1"/>
                </a:solidFill>
                <a:latin typeface="SassoonCRInfant" panose="02010503020300020003" pitchFamily="2" charset="0"/>
              </a:rPr>
              <a:t>Purple Mash is a great online learning resource for children to reinforce learning.</a:t>
            </a:r>
          </a:p>
          <a:p>
            <a:pPr eaLnBrk="1" hangingPunct="1"/>
            <a:r>
              <a:rPr lang="en-GB" altLang="en-US" sz="2400" dirty="0">
                <a:solidFill>
                  <a:schemeClr val="tx1"/>
                </a:solidFill>
                <a:latin typeface="SassoonCRInfant" panose="02010503020300020003" pitchFamily="2" charset="0"/>
              </a:rPr>
              <a:t>Purple mash is a fantastic tool that we use in school and is available for you to use at home. </a:t>
            </a:r>
          </a:p>
          <a:p>
            <a:pPr eaLnBrk="1" hangingPunct="1"/>
            <a:r>
              <a:rPr lang="en-GB" altLang="en-US" sz="2400" dirty="0">
                <a:latin typeface="SassoonCRInfant" panose="02010503020300020003" pitchFamily="2" charset="0"/>
              </a:rPr>
              <a:t>We teach e-safety to the children in an age appropriate way.</a:t>
            </a:r>
            <a:endParaRPr lang="en-GB" altLang="en-US" sz="2400" dirty="0">
              <a:solidFill>
                <a:schemeClr val="tx1"/>
              </a:solidFill>
              <a:latin typeface="SassoonCRInfant" panose="02010503020300020003" pitchFamily="2" charset="0"/>
            </a:endParaRPr>
          </a:p>
        </p:txBody>
      </p:sp>
      <p:pic>
        <p:nvPicPr>
          <p:cNvPr id="28677" name="Picture 8" descr="Image result for purple mash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24538" y="5497832"/>
            <a:ext cx="1368152" cy="10008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838"/>
    </mc:Choice>
    <mc:Fallback xmlns="">
      <p:transition spd="slow" advTm="21838"/>
    </mc:Fallback>
  </mc:AlternateContent>
  <p:extLst>
    <p:ext uri="{E180D4A7-C9FB-4DFB-919C-405C955672EB}">
      <p14:showEvtLst xmlns:p14="http://schemas.microsoft.com/office/powerpoint/2010/main">
        <p14:playEvt time="4783" objId="3"/>
        <p14:stopEvt time="20506" objId="3"/>
      </p14:showEvtLst>
    </p:ext>
  </p:extLs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tx1"/>
          </a:solidFill>
        </p:spPr>
        <p:txBody>
          <a:bodyPr/>
          <a:lstStyle/>
          <a:p>
            <a:r>
              <a:rPr lang="en-GB" dirty="0"/>
              <a:t>Assessment </a:t>
            </a:r>
          </a:p>
        </p:txBody>
      </p:sp>
      <p:sp>
        <p:nvSpPr>
          <p:cNvPr id="11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323528" y="2060848"/>
            <a:ext cx="8710736" cy="5183832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en-GB" altLang="en-US" sz="2400" dirty="0">
                <a:latin typeface="SassoonCRInfant" panose="02010503020300020003" pitchFamily="2" charset="0"/>
              </a:rPr>
              <a:t>Initially, the children will be assessed in their Writing, Reading and Maths to identify next steps and areas to develop with individual children.</a:t>
            </a:r>
          </a:p>
          <a:p>
            <a:pPr>
              <a:lnSpc>
                <a:spcPct val="80000"/>
              </a:lnSpc>
            </a:pPr>
            <a:r>
              <a:rPr lang="en-US" altLang="en-US" sz="2400" dirty="0">
                <a:latin typeface="SassoonCRInfant" panose="02010503020300020003" pitchFamily="2" charset="0"/>
              </a:rPr>
              <a:t>In English, the children complete a piece of unaided writing once a half term, for teachers to assess against the National Curriculum objectives. </a:t>
            </a:r>
            <a:endParaRPr lang="en-GB" altLang="en-US" sz="2400" dirty="0">
              <a:latin typeface="SassoonCRInfant" panose="02010503020300020003" pitchFamily="2" charset="0"/>
            </a:endParaRPr>
          </a:p>
          <a:p>
            <a:pPr>
              <a:lnSpc>
                <a:spcPct val="80000"/>
              </a:lnSpc>
            </a:pPr>
            <a:r>
              <a:rPr lang="en-GB" altLang="en-US" sz="2400" dirty="0">
                <a:latin typeface="SassoonCRInfant" panose="02010503020300020003" pitchFamily="2" charset="0"/>
              </a:rPr>
              <a:t>Reading Assessment – The main tool to assess the children’s reading will be through our Little </a:t>
            </a:r>
            <a:r>
              <a:rPr lang="en-GB" altLang="en-US" sz="2400" dirty="0" err="1">
                <a:latin typeface="SassoonCRInfant" panose="02010503020300020003" pitchFamily="2" charset="0"/>
              </a:rPr>
              <a:t>Wandle</a:t>
            </a:r>
            <a:r>
              <a:rPr lang="en-GB" altLang="en-US" sz="2400" dirty="0">
                <a:latin typeface="SassoonCRInfant" panose="02010503020300020003" pitchFamily="2" charset="0"/>
              </a:rPr>
              <a:t> Phonics programme. This will take place on a half termly basis. </a:t>
            </a:r>
          </a:p>
          <a:p>
            <a:pPr>
              <a:lnSpc>
                <a:spcPct val="80000"/>
              </a:lnSpc>
            </a:pPr>
            <a:r>
              <a:rPr lang="en-GB" altLang="en-US" sz="2400" dirty="0">
                <a:latin typeface="SassoonCRInfant" panose="02010503020300020003" pitchFamily="2" charset="0"/>
              </a:rPr>
              <a:t>In Maths, we complete fun problem solving questions on a half termly basis.</a:t>
            </a:r>
          </a:p>
        </p:txBody>
      </p:sp>
      <p:pic>
        <p:nvPicPr>
          <p:cNvPr id="45061" name="Picture 6" descr="http://www.fotosearch.com/bthumb/CSP/CSP197/k1977202.jpg"/>
          <p:cNvPicPr>
            <a:picLocks noChangeAspect="1" noChangeArrowheads="1"/>
          </p:cNvPicPr>
          <p:nvPr/>
        </p:nvPicPr>
        <p:blipFill>
          <a:blip r:embed="rId3" r:link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333375"/>
            <a:ext cx="917575" cy="103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7554"/>
  <p:extLst>
    <p:ext uri="{E180D4A7-C9FB-4DFB-919C-405C955672EB}">
      <p14:showEvtLst xmlns:p14="http://schemas.microsoft.com/office/powerpoint/2010/main">
        <p14:playEvt time="2598" objId="4"/>
        <p14:stopEvt time="10131" objId="4"/>
      </p14:showEvtLst>
    </p:ext>
  </p:extLs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tx1"/>
          </a:solidFill>
        </p:spPr>
        <p:txBody>
          <a:bodyPr/>
          <a:lstStyle/>
          <a:p>
            <a:r>
              <a:rPr lang="en-GB" dirty="0"/>
              <a:t>Helping at home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idx="1"/>
          </p:nvPr>
        </p:nvSpPr>
        <p:spPr>
          <a:xfrm>
            <a:off x="395288" y="2132856"/>
            <a:ext cx="8641208" cy="4421932"/>
          </a:xfrm>
        </p:spPr>
        <p:txBody>
          <a:bodyPr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en-GB" altLang="en-US" sz="2800" dirty="0">
                <a:solidFill>
                  <a:schemeClr val="tx1"/>
                </a:solidFill>
                <a:latin typeface="SassoonCRInfant" panose="02010503020300020003" pitchFamily="2" charset="0"/>
              </a:rPr>
              <a:t>We welcome your support with your child’s learning!!!</a:t>
            </a:r>
          </a:p>
          <a:p>
            <a:pPr eaLnBrk="1" fontAlgn="auto" hangingPunct="1"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endParaRPr lang="en-GB" altLang="en-US" sz="1600" dirty="0">
              <a:solidFill>
                <a:schemeClr val="tx1"/>
              </a:solidFill>
              <a:latin typeface="SassoonCRInfant" panose="02010503020300020003" pitchFamily="2" charset="0"/>
            </a:endParaRPr>
          </a:p>
          <a:p>
            <a:pPr eaLnBrk="1" fontAlgn="auto" hangingPunct="1"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en-GB" altLang="en-US" dirty="0">
                <a:solidFill>
                  <a:schemeClr val="tx1"/>
                </a:solidFill>
                <a:latin typeface="SassoonCRInfant" panose="02010503020300020003" pitchFamily="2" charset="0"/>
              </a:rPr>
              <a:t>Daily Reading – this can be whilst cooking dinner or driving home </a:t>
            </a:r>
          </a:p>
          <a:p>
            <a:pPr eaLnBrk="1" fontAlgn="auto" hangingPunct="1"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en-GB" altLang="en-US" dirty="0">
                <a:solidFill>
                  <a:schemeClr val="tx1"/>
                </a:solidFill>
                <a:latin typeface="SassoonCRInfant" panose="02010503020300020003" pitchFamily="2" charset="0"/>
              </a:rPr>
              <a:t>Maths – creative ways to introduce counting </a:t>
            </a:r>
            <a:r>
              <a:rPr lang="en-GB" altLang="en-US" dirty="0" err="1">
                <a:solidFill>
                  <a:schemeClr val="tx1"/>
                </a:solidFill>
                <a:latin typeface="SassoonCRInfant" panose="02010503020300020003" pitchFamily="2" charset="0"/>
              </a:rPr>
              <a:t>e.g</a:t>
            </a:r>
            <a:r>
              <a:rPr lang="en-GB" altLang="en-US" dirty="0">
                <a:solidFill>
                  <a:schemeClr val="tx1"/>
                </a:solidFill>
                <a:latin typeface="SassoonCRInfant" panose="02010503020300020003" pitchFamily="2" charset="0"/>
              </a:rPr>
              <a:t> cooking</a:t>
            </a:r>
          </a:p>
          <a:p>
            <a:pPr eaLnBrk="1" fontAlgn="auto" hangingPunct="1"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en-GB" altLang="en-US" dirty="0">
                <a:latin typeface="SassoonCRInfant" panose="02010503020300020003" pitchFamily="2" charset="0"/>
              </a:rPr>
              <a:t>Letter formation – practise in a variety of ways </a:t>
            </a:r>
            <a:r>
              <a:rPr lang="en-GB" altLang="en-US" dirty="0" err="1">
                <a:latin typeface="SassoonCRInfant" panose="02010503020300020003" pitchFamily="2" charset="0"/>
              </a:rPr>
              <a:t>e.g</a:t>
            </a:r>
            <a:r>
              <a:rPr lang="en-GB" altLang="en-US" dirty="0">
                <a:latin typeface="SassoonCRInfant" panose="02010503020300020003" pitchFamily="2" charset="0"/>
              </a:rPr>
              <a:t> sand, whiteboards, flour </a:t>
            </a:r>
            <a:endParaRPr lang="en-GB" altLang="en-US" dirty="0">
              <a:solidFill>
                <a:schemeClr val="tx1"/>
              </a:solidFill>
              <a:latin typeface="SassoonCRInfant" panose="02010503020300020003" pitchFamily="2" charset="0"/>
            </a:endParaRPr>
          </a:p>
        </p:txBody>
      </p:sp>
      <p:pic>
        <p:nvPicPr>
          <p:cNvPr id="522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236296" y="5154024"/>
            <a:ext cx="1434501" cy="13658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2576"/>
  <p:extLst>
    <p:ext uri="{E180D4A7-C9FB-4DFB-919C-405C955672EB}">
      <p14:showEvtLst xmlns:p14="http://schemas.microsoft.com/office/powerpoint/2010/main">
        <p14:playEvt time="2576" objId="3"/>
        <p14:stopEvt time="20909" objId="3"/>
      </p14:showEvtLst>
    </p:ext>
  </p:extLs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260648"/>
            <a:ext cx="7772400" cy="1508760"/>
          </a:xfrm>
        </p:spPr>
        <p:txBody>
          <a:bodyPr/>
          <a:lstStyle/>
          <a:p>
            <a:r>
              <a:rPr lang="en-GB" dirty="0"/>
              <a:t>Tapestry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8370" y="2204864"/>
            <a:ext cx="7452034" cy="35306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>
                <a:latin typeface="SassoonCRInfant" panose="02010503020300020003" pitchFamily="2" charset="0"/>
              </a:rPr>
              <a:t>Please keep an eye on Tapestry as we still use it in Year 1 and will update with ‘WOW’ learning moments. There will also be class posts for experiences and activities throughout the year.</a:t>
            </a:r>
          </a:p>
          <a:p>
            <a:pPr marL="0" indent="0">
              <a:buNone/>
            </a:pPr>
            <a:endParaRPr lang="en-GB" dirty="0">
              <a:latin typeface="SassoonCRInfant" panose="02010503020300020003" pitchFamily="2" charset="0"/>
            </a:endParaRPr>
          </a:p>
          <a:p>
            <a:pPr marL="0" indent="0">
              <a:buNone/>
            </a:pPr>
            <a:r>
              <a:rPr lang="en-GB" dirty="0">
                <a:latin typeface="SassoonCRInfant" panose="02010503020300020003" pitchFamily="2" charset="0"/>
              </a:rPr>
              <a:t>If your child does any extra learning or has a wow moment that you want to share please add an observation and we like to use ‘Reflection Time’ at the end of a day to share as a class.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87824" y="5267325"/>
            <a:ext cx="3343275" cy="752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0373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254"/>
    </mc:Choice>
    <mc:Fallback xmlns="">
      <p:transition spd="slow" advTm="21254"/>
    </mc:Fallback>
  </mc:AlternateContent>
  <p:extLst>
    <p:ext uri="{E180D4A7-C9FB-4DFB-919C-405C955672EB}">
      <p14:showEvtLst xmlns:p14="http://schemas.microsoft.com/office/powerpoint/2010/main">
        <p14:playEvt time="3549" objId="5"/>
        <p14:stopEvt time="20226" objId="5"/>
      </p14:showEvtLst>
    </p:ext>
  </p:extLs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260648"/>
            <a:ext cx="7772400" cy="1508760"/>
          </a:xfrm>
          <a:solidFill>
            <a:schemeClr val="tx1"/>
          </a:solidFill>
        </p:spPr>
        <p:txBody>
          <a:bodyPr/>
          <a:lstStyle/>
          <a:p>
            <a:r>
              <a:rPr lang="en-GB" dirty="0"/>
              <a:t>Parent helpers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2060848"/>
            <a:ext cx="7772400" cy="4206240"/>
          </a:xfrm>
        </p:spPr>
        <p:txBody>
          <a:bodyPr>
            <a:normAutofit/>
          </a:bodyPr>
          <a:lstStyle/>
          <a:p>
            <a:r>
              <a:rPr lang="en-GB" sz="2400" dirty="0">
                <a:latin typeface="SassoonCRInfant" panose="02010503020300020003" pitchFamily="2" charset="0"/>
              </a:rPr>
              <a:t>We welcome Parent Helpers and would very much like to have you in school to support the children with a range of activities.</a:t>
            </a:r>
          </a:p>
          <a:p>
            <a:pPr marL="0" indent="0">
              <a:buNone/>
            </a:pPr>
            <a:endParaRPr lang="en-GB" sz="2400" dirty="0">
              <a:latin typeface="SassoonCRInfant" panose="02010503020300020003" pitchFamily="2" charset="0"/>
            </a:endParaRPr>
          </a:p>
          <a:p>
            <a:r>
              <a:rPr lang="en-GB" sz="2400" dirty="0">
                <a:latin typeface="SassoonCRInfant" panose="02010503020300020003" pitchFamily="2" charset="0"/>
              </a:rPr>
              <a:t>The training date for Parent Helpers will be released in September.</a:t>
            </a:r>
          </a:p>
          <a:p>
            <a:pPr marL="0" indent="0">
              <a:buNone/>
            </a:pPr>
            <a:endParaRPr lang="en-GB" sz="2400" dirty="0">
              <a:latin typeface="SassoonCRInfant" panose="02010503020300020003" pitchFamily="2" charset="0"/>
            </a:endParaRPr>
          </a:p>
          <a:p>
            <a:r>
              <a:rPr lang="en-GB" sz="2400" dirty="0">
                <a:latin typeface="SassoonCRInfant" panose="02010503020300020003" pitchFamily="2" charset="0"/>
              </a:rPr>
              <a:t>Please look out for these on the school Newsletter.</a:t>
            </a:r>
          </a:p>
        </p:txBody>
      </p:sp>
    </p:spTree>
    <p:extLst>
      <p:ext uri="{BB962C8B-B14F-4D97-AF65-F5344CB8AC3E}">
        <p14:creationId xmlns:p14="http://schemas.microsoft.com/office/powerpoint/2010/main" val="105455857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39752" y="332656"/>
            <a:ext cx="7772400" cy="1508760"/>
          </a:xfrm>
        </p:spPr>
        <p:txBody>
          <a:bodyPr/>
          <a:lstStyle/>
          <a:p>
            <a:r>
              <a:rPr lang="en-GB" dirty="0"/>
              <a:t>Communication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2060848"/>
            <a:ext cx="8676456" cy="424847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altLang="en-US" sz="2400" dirty="0">
                <a:latin typeface="SassoonCRInfant" panose="02010503020300020003" pitchFamily="2" charset="0"/>
              </a:rPr>
              <a:t>With an ‘open door’ policy, please feel free to see us at the start or end of day. We can also be contacted via our team email address;</a:t>
            </a:r>
          </a:p>
          <a:p>
            <a:pPr marL="0" indent="0">
              <a:buNone/>
            </a:pPr>
            <a:r>
              <a:rPr lang="en-GB" altLang="en-US" sz="2400" dirty="0">
                <a:latin typeface="SassoonCRInfant" panose="02010503020300020003" pitchFamily="2" charset="0"/>
                <a:hlinkClick r:id="rId3"/>
              </a:rPr>
              <a:t>year1@wbis.org.uk</a:t>
            </a:r>
            <a:endParaRPr lang="en-GB" altLang="en-US" sz="2400" dirty="0">
              <a:latin typeface="SassoonCRInfant" panose="02010503020300020003" pitchFamily="2" charset="0"/>
            </a:endParaRPr>
          </a:p>
          <a:p>
            <a:pPr marL="0" indent="0">
              <a:buNone/>
            </a:pPr>
            <a:endParaRPr lang="en-GB" altLang="en-US" sz="2400" dirty="0">
              <a:latin typeface="SassoonCRInfant" panose="02010503020300020003" pitchFamily="2" charset="0"/>
            </a:endParaRPr>
          </a:p>
          <a:p>
            <a:pPr marL="0" indent="0">
              <a:buNone/>
            </a:pPr>
            <a:r>
              <a:rPr lang="en-GB" altLang="en-US" sz="2400" dirty="0">
                <a:latin typeface="SassoonCRInfant" panose="02010503020300020003" pitchFamily="2" charset="0"/>
              </a:rPr>
              <a:t>Class teacher</a:t>
            </a:r>
          </a:p>
          <a:p>
            <a:pPr marL="0" indent="0">
              <a:buNone/>
            </a:pPr>
            <a:r>
              <a:rPr lang="en-GB" altLang="en-US" sz="2400" dirty="0">
                <a:latin typeface="SassoonCRInfant" panose="02010503020300020003" pitchFamily="2" charset="0"/>
              </a:rPr>
              <a:t>Year group leader</a:t>
            </a:r>
          </a:p>
          <a:p>
            <a:pPr marL="0" indent="0">
              <a:buNone/>
            </a:pPr>
            <a:r>
              <a:rPr lang="en-GB" altLang="en-US" sz="2400" dirty="0">
                <a:latin typeface="SassoonCRInfant" panose="02010503020300020003" pitchFamily="2" charset="0"/>
              </a:rPr>
              <a:t>Senior leadership team</a:t>
            </a:r>
          </a:p>
          <a:p>
            <a:pPr marL="0" indent="0" algn="ctr" eaLnBrk="1" fontAlgn="auto" hangingPunct="1">
              <a:spcAft>
                <a:spcPts val="0"/>
              </a:spcAft>
              <a:buFontTx/>
              <a:buNone/>
              <a:defRPr/>
            </a:pPr>
            <a:endParaRPr lang="en-GB" dirty="0">
              <a:solidFill>
                <a:schemeClr val="tx1"/>
              </a:solidFill>
              <a:latin typeface="SassoonCRInfant" panose="02010503020300020003" pitchFamily="2" charset="0"/>
            </a:endParaRPr>
          </a:p>
        </p:txBody>
      </p:sp>
      <p:pic>
        <p:nvPicPr>
          <p:cNvPr id="62468" name="Picture 4" descr="C:\Users\bannere.INFANTS.000\AppData\Local\Microsoft\Windows\Temporary Internet Files\Content.IE5\2WQ239W4\chat_icon_clip_art_7491[1]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68344" y="414944"/>
            <a:ext cx="1152128" cy="11521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605"/>
    </mc:Choice>
    <mc:Fallback xmlns="">
      <p:transition spd="slow" advTm="29605"/>
    </mc:Fallback>
  </mc:AlternateContent>
  <p:extLst>
    <p:ext uri="{E180D4A7-C9FB-4DFB-919C-405C955672EB}">
      <p14:showEvtLst xmlns:p14="http://schemas.microsoft.com/office/powerpoint/2010/main">
        <p14:playEvt time="2306" objId="4"/>
        <p14:stopEvt time="27503" objId="4"/>
      </p14:showEvtLst>
    </p:ext>
  </p:extLs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5" name="Content Placeholder 2"/>
          <p:cNvSpPr>
            <a:spLocks noGrp="1"/>
          </p:cNvSpPr>
          <p:nvPr>
            <p:ph idx="1"/>
          </p:nvPr>
        </p:nvSpPr>
        <p:spPr>
          <a:xfrm>
            <a:off x="932629" y="404664"/>
            <a:ext cx="7342188" cy="2577257"/>
          </a:xfrm>
        </p:spPr>
        <p:txBody>
          <a:bodyPr/>
          <a:lstStyle/>
          <a:p>
            <a:pPr algn="ctr" eaLnBrk="1" hangingPunct="1"/>
            <a:r>
              <a:rPr lang="en-GB" altLang="en-US" dirty="0">
                <a:solidFill>
                  <a:schemeClr val="tx1"/>
                </a:solidFill>
                <a:latin typeface="SassoonCRInfant" panose="02010503020300020003" pitchFamily="2" charset="0"/>
              </a:rPr>
              <a:t>Please check the school website regularly for updates!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9727" y="2132856"/>
            <a:ext cx="7747992" cy="294227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543620" y="622429"/>
            <a:ext cx="58326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chemeClr val="bg2">
                    <a:lumMod val="75000"/>
                  </a:schemeClr>
                </a:solidFill>
              </a:rPr>
              <a:t>SCHOOL WEBSITE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15617" y="5229200"/>
            <a:ext cx="71592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SassoonPrimaryInfant" panose="00000400000000000000" pitchFamily="2" charset="0"/>
              </a:rPr>
              <a:t>Our school website has a wealth of information and the Class Pages (Year 1) has resources and materials to support your children’s learning at home.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760"/>
    </mc:Choice>
    <mc:Fallback xmlns="">
      <p:transition spd="slow" advTm="9760"/>
    </mc:Fallback>
  </mc:AlternateContent>
  <p:extLst>
    <p:ext uri="{E180D4A7-C9FB-4DFB-919C-405C955672EB}">
      <p14:showEvtLst xmlns:p14="http://schemas.microsoft.com/office/powerpoint/2010/main">
        <p14:playEvt time="2367" objId="2"/>
        <p14:stopEvt time="7424" objId="2"/>
      </p14:showEvtLst>
    </p:ext>
  </p:extLs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anded">
  <a:themeElements>
    <a:clrScheme name="Banded">
      <a:dk1>
        <a:srgbClr val="2C2C2C"/>
      </a:dk1>
      <a:lt1>
        <a:srgbClr val="FFFFFF"/>
      </a:lt1>
      <a:dk2>
        <a:srgbClr val="099BDD"/>
      </a:dk2>
      <a:lt2>
        <a:srgbClr val="F2F2F2"/>
      </a:lt2>
      <a:accent1>
        <a:srgbClr val="FFC000"/>
      </a:accent1>
      <a:accent2>
        <a:srgbClr val="A5D028"/>
      </a:accent2>
      <a:accent3>
        <a:srgbClr val="08CC78"/>
      </a:accent3>
      <a:accent4>
        <a:srgbClr val="F24099"/>
      </a:accent4>
      <a:accent5>
        <a:srgbClr val="828288"/>
      </a:accent5>
      <a:accent6>
        <a:srgbClr val="F56617"/>
      </a:accent6>
      <a:hlink>
        <a:srgbClr val="005DBA"/>
      </a:hlink>
      <a:folHlink>
        <a:srgbClr val="6C606A"/>
      </a:folHlink>
    </a:clrScheme>
    <a:fontScheme name="Banded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nded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120000"/>
                <a:lumMod val="107000"/>
              </a:schemeClr>
            </a:gs>
            <a:gs pos="50000">
              <a:schemeClr val="phClr">
                <a:tint val="70000"/>
                <a:satMod val="124000"/>
                <a:lumMod val="103000"/>
              </a:schemeClr>
            </a:gs>
            <a:gs pos="100000">
              <a:schemeClr val="phClr">
                <a:tint val="85000"/>
                <a:satMod val="12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5000"/>
                <a:shade val="98000"/>
                <a:satMod val="110000"/>
                <a:lumMod val="103000"/>
              </a:schemeClr>
            </a:gs>
            <a:gs pos="50000">
              <a:schemeClr val="phClr">
                <a:shade val="85000"/>
                <a:satMod val="105000"/>
                <a:lumMod val="100000"/>
              </a:schemeClr>
            </a:gs>
            <a:gs pos="100000">
              <a:schemeClr val="phClr">
                <a:shade val="60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5875" dir="5400000" algn="ctr" rotWithShape="0">
              <a:srgbClr val="000000">
                <a:alpha val="68000"/>
              </a:srgbClr>
            </a:outerShdw>
          </a:effectLst>
        </a:effectStyle>
        <a:effectStyle>
          <a:effectLst>
            <a:outerShdw blurRad="88900" dist="2794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/>
              <a:schemeClr val="phClr">
                <a:shade val="91000"/>
                <a:satMod val="105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100000"/>
                <a:shade val="0"/>
                <a:satMod val="100000"/>
              </a:schemeClr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nded" id="{98DFF888-2449-4D28-977C-6306C017633E}" vid="{9792607F-9579-4224-82FF-9C88C3E1E53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TM03090430[[fn=Banded]]</Template>
  <TotalTime>9054</TotalTime>
  <Words>992</Words>
  <Application>Microsoft Office PowerPoint</Application>
  <PresentationFormat>On-screen Show (4:3)</PresentationFormat>
  <Paragraphs>176</Paragraphs>
  <Slides>25</Slides>
  <Notes>25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34" baseType="lpstr">
      <vt:lpstr>Arial</vt:lpstr>
      <vt:lpstr>Calibri</vt:lpstr>
      <vt:lpstr>Comic Sans MS</vt:lpstr>
      <vt:lpstr>Corbel</vt:lpstr>
      <vt:lpstr>SassoonCRInfant</vt:lpstr>
      <vt:lpstr>SassoonPrimaryInfant</vt:lpstr>
      <vt:lpstr>Wingdings</vt:lpstr>
      <vt:lpstr>Wingdings 2</vt:lpstr>
      <vt:lpstr>Banded</vt:lpstr>
      <vt:lpstr>Welcome To Year One</vt:lpstr>
      <vt:lpstr>Caterpillars</vt:lpstr>
      <vt:lpstr>Centipedes</vt:lpstr>
      <vt:lpstr>Fireflies</vt:lpstr>
      <vt:lpstr>Inclusion Team and Office TEAM </vt:lpstr>
      <vt:lpstr>Curriculum Intent</vt:lpstr>
      <vt:lpstr>School values</vt:lpstr>
      <vt:lpstr>School values</vt:lpstr>
      <vt:lpstr>Transition from Reception to Year one</vt:lpstr>
      <vt:lpstr>PowerPoint Presentation</vt:lpstr>
      <vt:lpstr>Things to remember </vt:lpstr>
      <vt:lpstr>Rewards  and Behaviour Management </vt:lpstr>
      <vt:lpstr>Phonics</vt:lpstr>
      <vt:lpstr>ENGLISH – end of year expectations</vt:lpstr>
      <vt:lpstr>Reading </vt:lpstr>
      <vt:lpstr>maths </vt:lpstr>
      <vt:lpstr>Handwriting </vt:lpstr>
      <vt:lpstr>PE</vt:lpstr>
      <vt:lpstr>Purple Mash </vt:lpstr>
      <vt:lpstr>Assessment </vt:lpstr>
      <vt:lpstr>Helping at home</vt:lpstr>
      <vt:lpstr>Tapestry </vt:lpstr>
      <vt:lpstr>Parent helpers</vt:lpstr>
      <vt:lpstr>Communication </vt:lpstr>
      <vt:lpstr>PowerPoint Presentation</vt:lpstr>
    </vt:vector>
  </TitlesOfParts>
  <Company>West Byfleet Infant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 Year Two!</dc:title>
  <dc:creator>sarah.moore</dc:creator>
  <cp:lastModifiedBy>Annie Menzie</cp:lastModifiedBy>
  <cp:revision>297</cp:revision>
  <cp:lastPrinted>2018-10-03T13:55:36Z</cp:lastPrinted>
  <dcterms:created xsi:type="dcterms:W3CDTF">2004-09-17T09:18:58Z</dcterms:created>
  <dcterms:modified xsi:type="dcterms:W3CDTF">2026-07-20T14:52:09Z</dcterms:modified>
</cp:coreProperties>
</file>