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308" r:id="rId4"/>
    <p:sldId id="294" r:id="rId5"/>
    <p:sldId id="318" r:id="rId6"/>
    <p:sldId id="258" r:id="rId7"/>
    <p:sldId id="328" r:id="rId8"/>
    <p:sldId id="325" r:id="rId9"/>
    <p:sldId id="326" r:id="rId10"/>
    <p:sldId id="327" r:id="rId11"/>
    <p:sldId id="295" r:id="rId12"/>
    <p:sldId id="259" r:id="rId13"/>
    <p:sldId id="300" r:id="rId14"/>
    <p:sldId id="299" r:id="rId15"/>
    <p:sldId id="323" r:id="rId16"/>
    <p:sldId id="271" r:id="rId17"/>
    <p:sldId id="309" r:id="rId18"/>
    <p:sldId id="329" r:id="rId19"/>
    <p:sldId id="320" r:id="rId20"/>
    <p:sldId id="262" r:id="rId21"/>
    <p:sldId id="291" r:id="rId22"/>
    <p:sldId id="324" r:id="rId23"/>
    <p:sldId id="316" r:id="rId24"/>
    <p:sldId id="269" r:id="rId25"/>
  </p:sldIdLst>
  <p:sldSz cx="9144000" cy="6858000" type="screen4x3"/>
  <p:notesSz cx="6799263" cy="9929813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00"/>
    <a:srgbClr val="00FFFF"/>
    <a:srgbClr val="08AA14"/>
    <a:srgbClr val="FF00FF"/>
    <a:srgbClr val="FF66CC"/>
    <a:srgbClr val="9966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6" autoAdjust="0"/>
    <p:restoredTop sz="74186" autoAdjust="0"/>
  </p:normalViewPr>
  <p:slideViewPr>
    <p:cSldViewPr>
      <p:cViewPr varScale="1">
        <p:scale>
          <a:sx n="51" d="100"/>
          <a:sy n="51" d="100"/>
        </p:scale>
        <p:origin x="180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34" tIns="46017" rIns="92034" bIns="46017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34" tIns="46017" rIns="92034" bIns="46017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34" tIns="46017" rIns="92034" bIns="46017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34" tIns="46017" rIns="92034" bIns="46017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43A796C-5565-4C85-B6C2-5546D6DA310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2034" tIns="46017" rIns="92034" bIns="4601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2034" tIns="46017" rIns="92034" bIns="4601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217AD8-8A3F-4B65-8599-6078B24401A1}" type="datetimeFigureOut">
              <a:rPr lang="en-GB"/>
              <a:pPr>
                <a:defRPr/>
              </a:pPr>
              <a:t>27/07/2026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4" tIns="46017" rIns="92034" bIns="46017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7187" cy="4467225"/>
          </a:xfrm>
          <a:prstGeom prst="rect">
            <a:avLst/>
          </a:prstGeom>
        </p:spPr>
        <p:txBody>
          <a:bodyPr vert="horz" lIns="92034" tIns="46017" rIns="92034" bIns="46017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6887"/>
          </a:xfrm>
          <a:prstGeom prst="rect">
            <a:avLst/>
          </a:prstGeom>
        </p:spPr>
        <p:txBody>
          <a:bodyPr vert="horz" lIns="92034" tIns="46017" rIns="92034" bIns="4601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6887"/>
          </a:xfrm>
          <a:prstGeom prst="rect">
            <a:avLst/>
          </a:prstGeom>
        </p:spPr>
        <p:txBody>
          <a:bodyPr vert="horz" wrap="square" lIns="92034" tIns="46017" rIns="92034" bIns="46017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9BCA14-4114-4FFF-A83E-B50D77179E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Sophie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EE8DCF-3307-4CEF-88AD-589837429DD8}" type="slidenum">
              <a:rPr lang="en-GB" altLang="en-US" smtClean="0"/>
              <a:pPr>
                <a:defRPr/>
              </a:pPr>
              <a:t>1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Ourselves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F4327F-75F8-4483-B87F-D18BFEC5D127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B743F9-556F-418A-8202-A4E4890AB6EF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Victoria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EA8973-8204-4B13-AEB0-A2373FC754EE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Victoria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79EA51-DC60-4614-964F-901CCFEDCA91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475E43-1153-4CA3-80C6-09060F690D5A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475E43-1153-4CA3-80C6-09060F690D5A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12904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Amie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9BCA14-4114-4FFF-A83E-B50D77179EB9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91476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Amie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9BCA14-4114-4FFF-A83E-B50D77179EB9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2671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9BCA14-4114-4FFF-A83E-B50D77179EB9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157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Sophie</a:t>
            </a:r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7795EB-0CC2-4841-AD62-0C1BBC10045C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Victoria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80E2D2-BBC5-4374-A47C-03963E85B1D2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Victoria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91365A-A7EA-41EC-BC84-1DA50F9B4D84}" type="slidenum">
              <a:rPr lang="en-US" altLang="en-US" smtClean="0">
                <a:latin typeface="Comic Sans MS" panose="030F0702030302020204" pitchFamily="66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Sarah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15B90E-0E5D-4003-91A4-7098CD673C5A}" type="slidenum">
              <a:rPr lang="en-US" altLang="en-US" smtClean="0">
                <a:latin typeface="Comic Sans MS" panose="030F0702030302020204" pitchFamily="66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9BCA14-4114-4FFF-A83E-B50D77179EB9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0463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Amie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E0D1BE-FE41-45FE-99CE-1EDE33217E79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172EC29-EA82-4C11-A4FC-EA2C259AB573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172EC29-EA82-4C11-A4FC-EA2C259AB573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9756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Victoria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91A0AE-BC31-44BE-BA9C-B8EDA1D30679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Victoria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C0008C-39B3-4AB7-9DBB-AF2B89FAE867}" type="slidenum">
              <a:rPr lang="en-GB" altLang="en-US" smtClean="0"/>
              <a:pPr>
                <a:defRPr/>
              </a:pPr>
              <a:t>20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EF001E-2C1D-4153-BAC5-C955C00FD0D9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Sarah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9BCA14-4114-4FFF-A83E-B50D77179EB9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08251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Sophie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CB295F-DCB1-483D-9DFF-B2BF0CC32317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ALL!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461364-9031-4C92-9F8D-29E1D2455CAD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/>
          <a:lstStyle>
            <a:lvl1pPr algn="ctr">
              <a:lnSpc>
                <a:spcPct val="80000"/>
              </a:lnSpc>
              <a:defRPr sz="6000" spc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70315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65424-7530-40B7-90B3-F92390A689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099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7536-DD61-4F76-8755-DF077D960D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162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984400"/>
            <a:ext cx="7886700" cy="117463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89FABA6-97D7-469E-AF43-601724B294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343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9278-F846-4F70-8287-5D9E643E1D6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1337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DA48A-880E-4A08-AAC1-5BF8A63065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4783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88EA6-FA41-404E-B6C3-4AF0B42F8A1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243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8EB68-3603-4411-AF07-76F15B9296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870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1D9B9-CBB3-44DA-A72A-46A95E13C9B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7132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rtlCol="0">
            <a:normAutofit/>
          </a:bodyPr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69E4C-8414-4CE7-B244-97889869F9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488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443EB-55E3-4B43-9F04-BE944BE4D7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644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64338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3025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0" y="6423025"/>
            <a:ext cx="32099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25" y="6423025"/>
            <a:ext cx="660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9FBD8-9CD7-458F-AB86-60572D69D1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0691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FCA11-14FF-4615-B562-3803FFE7DF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533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76213"/>
            <a:ext cx="9142413" cy="16462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84163"/>
            <a:ext cx="7772400" cy="150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011363"/>
            <a:ext cx="77724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423025"/>
            <a:ext cx="2595562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3025"/>
            <a:ext cx="4060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4525" y="6423025"/>
            <a:ext cx="7096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4BE6EE1-8A76-4123-9D62-1C4BEBE63B9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30" r:id="rId1"/>
    <p:sldLayoutId id="2147484222" r:id="rId2"/>
    <p:sldLayoutId id="2147484231" r:id="rId3"/>
    <p:sldLayoutId id="2147484223" r:id="rId4"/>
    <p:sldLayoutId id="2147484224" r:id="rId5"/>
    <p:sldLayoutId id="2147484225" r:id="rId6"/>
    <p:sldLayoutId id="2147484232" r:id="rId7"/>
    <p:sldLayoutId id="2147484226" r:id="rId8"/>
    <p:sldLayoutId id="2147484227" r:id="rId9"/>
    <p:sldLayoutId id="2147484228" r:id="rId10"/>
    <p:sldLayoutId id="2147484233" r:id="rId11"/>
    <p:sldLayoutId id="2147484229" r:id="rId12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 cap="all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9pPr>
    </p:titleStyle>
    <p:bodyStyle>
      <a:lvl1pPr marL="182563" indent="-182563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anose="05000000000000000000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1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anose="05000000000000000000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397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anose="05000000000000000000" pitchFamily="2" charset="2"/>
        <a:buChar char="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8683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anose="05000000000000000000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69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anose="05000000000000000000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fotosearch.com/bthumb/CSP/CSP197/k1977202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year2@wbis.org.uk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35150" y="2133600"/>
            <a:ext cx="5689600" cy="18002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Welcome to Year Two</a:t>
            </a:r>
          </a:p>
        </p:txBody>
      </p:sp>
      <p:pic>
        <p:nvPicPr>
          <p:cNvPr id="8196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23" y="4008215"/>
            <a:ext cx="1598276" cy="199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/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10" y="3938504"/>
            <a:ext cx="1512118" cy="2161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219" y="4008215"/>
            <a:ext cx="1871488" cy="185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87" y="75566"/>
            <a:ext cx="1957525" cy="1975567"/>
          </a:xfrm>
          <a:prstGeom prst="rect">
            <a:avLst/>
          </a:prstGeom>
        </p:spPr>
      </p:pic>
    </p:spTree>
  </p:cSld>
  <p:clrMapOvr>
    <a:masterClrMapping/>
  </p:clrMapOvr>
  <p:transition advTm="108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92088"/>
            <a:ext cx="76327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SassoonCRInfant" panose="02010503020300020003" pitchFamily="2" charset="0"/>
              </a:rPr>
              <a:t>Who’s Who in Year Two…</a:t>
            </a:r>
            <a:endParaRPr lang="en-US" altLang="en-US" b="1" dirty="0">
              <a:solidFill>
                <a:srgbClr val="002060"/>
              </a:solidFill>
              <a:latin typeface="SassoonCRInfant" panose="02010503020300020003" pitchFamily="2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12776"/>
            <a:ext cx="8820150" cy="2200275"/>
          </a:xfrm>
        </p:spPr>
        <p:txBody>
          <a:bodyPr rtlCol="0">
            <a:noAutofit/>
          </a:bodyPr>
          <a:lstStyle/>
          <a:p>
            <a:pPr marL="182880" indent="-182880" eaLnBrk="1" fontAlgn="auto" hangingPunct="1">
              <a:buFontTx/>
              <a:buNone/>
              <a:defRPr/>
            </a:pPr>
            <a:endParaRPr lang="en-GB" altLang="en-US" sz="400" dirty="0">
              <a:solidFill>
                <a:srgbClr val="002060"/>
              </a:solidFill>
            </a:endParaRPr>
          </a:p>
          <a:p>
            <a:pPr marL="182880" indent="-182880" algn="ctr" eaLnBrk="1" fontAlgn="auto" hangingPunct="1">
              <a:buFontTx/>
              <a:buNone/>
              <a:defRPr/>
            </a:pPr>
            <a:endParaRPr lang="en-GB" altLang="en-US" sz="600" dirty="0">
              <a:solidFill>
                <a:srgbClr val="002060"/>
              </a:solidFill>
            </a:endParaRPr>
          </a:p>
          <a:p>
            <a:pPr marL="182880" indent="-182880" eaLnBrk="1" fontAlgn="auto" hangingPunct="1">
              <a:defRPr/>
            </a:pP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Glow Worms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Mrs </a:t>
            </a:r>
            <a:r>
              <a:rPr lang="en-GB" altLang="en-US" sz="2800" dirty="0" err="1">
                <a:solidFill>
                  <a:srgbClr val="002060"/>
                </a:solidFill>
                <a:latin typeface="Twinkl Cursive Unlooped Thin" panose="02000000000000000000" pitchFamily="2" charset="0"/>
              </a:rPr>
              <a:t>Mcluskey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fontAlgn="auto" hangingPunct="1">
              <a:defRPr/>
            </a:pP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Dragonflies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Miss </a:t>
            </a:r>
            <a:r>
              <a:rPr lang="en-GB" altLang="en-US" sz="2800" dirty="0" err="1">
                <a:solidFill>
                  <a:srgbClr val="002060"/>
                </a:solidFill>
                <a:latin typeface="Twinkl Cursive Unlooped Thin" panose="02000000000000000000" pitchFamily="2" charset="0"/>
              </a:rPr>
              <a:t>Austwick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182880" indent="-182880" eaLnBrk="1" fontAlgn="auto" hangingPunct="1">
              <a:defRPr/>
            </a:pP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Ladybirds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Mrs Walker (Miss Pugh) – Year 2 Lead , DDSL, SLT</a:t>
            </a:r>
            <a:b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Mrs Geaves</a:t>
            </a:r>
            <a:r>
              <a:rPr lang="en-GB" altLang="en-US" sz="2800" dirty="0">
                <a:solidFill>
                  <a:srgbClr val="002060"/>
                </a:solidFill>
                <a:latin typeface="SassoonCRInfant" panose="02010503020300020003" pitchFamily="2" charset="0"/>
              </a:rPr>
              <a:t/>
            </a:r>
            <a:br>
              <a:rPr lang="en-GB" altLang="en-US" sz="2800" dirty="0">
                <a:solidFill>
                  <a:srgbClr val="002060"/>
                </a:solidFill>
                <a:latin typeface="SassoonCRInfant" panose="02010503020300020003" pitchFamily="2" charset="0"/>
              </a:rPr>
            </a:br>
            <a:endParaRPr lang="en-GB" altLang="en-US" sz="2800" dirty="0">
              <a:solidFill>
                <a:srgbClr val="002060"/>
              </a:solidFill>
              <a:latin typeface="SassoonCRInfant" panose="02010503020300020003" pitchFamily="2" charset="0"/>
            </a:endParaRPr>
          </a:p>
        </p:txBody>
      </p:sp>
      <p:pic>
        <p:nvPicPr>
          <p:cNvPr id="3" name="Picture 2" descr="A person with long brown hair&#10;&#10;Description automatically generated">
            <a:extLst>
              <a:ext uri="{FF2B5EF4-FFF2-40B4-BE49-F238E27FC236}">
                <a16:creationId xmlns:a16="http://schemas.microsoft.com/office/drawing/2014/main" id="{1261A7D8-ED24-2E4A-9D60-5E48879C6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9486" y="3313648"/>
            <a:ext cx="1071750" cy="1402350"/>
          </a:xfrm>
          <a:prstGeom prst="rect">
            <a:avLst/>
          </a:prstGeom>
        </p:spPr>
      </p:pic>
      <p:pic>
        <p:nvPicPr>
          <p:cNvPr id="4" name="Picture 3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297ED622-A64F-A56D-5F39-97D720878B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119" y="4437112"/>
            <a:ext cx="868881" cy="12685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720" y="5397353"/>
            <a:ext cx="1033641" cy="12685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A48DF-A9B2-4B0E-8D56-C8D03ACCC3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8643" y="1851600"/>
            <a:ext cx="833435" cy="1322625"/>
          </a:xfrm>
          <a:prstGeom prst="rect">
            <a:avLst/>
          </a:prstGeom>
        </p:spPr>
      </p:pic>
    </p:spTree>
  </p:cSld>
  <p:clrMapOvr>
    <a:masterClrMapping/>
  </p:clrMapOvr>
  <p:transition advTm="14353"/>
  <p:extLst>
    <p:ext uri="{E180D4A7-C9FB-4DFB-919C-405C955672EB}">
      <p14:showEvtLst xmlns:p14="http://schemas.microsoft.com/office/powerpoint/2010/main">
        <p14:playEvt time="0" objId="2"/>
        <p14:stopEvt time="13229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211138"/>
            <a:ext cx="78613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Who’s Who in Year Two…</a:t>
            </a:r>
            <a:endParaRPr lang="en-US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65430" y="1026349"/>
            <a:ext cx="8878570" cy="49688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2800" b="1" dirty="0"/>
          </a:p>
          <a:p>
            <a:pPr algn="ctr" eaLnBrk="1" hangingPunct="1">
              <a:buFontTx/>
              <a:buNone/>
            </a:pPr>
            <a:endParaRPr lang="en-GB" altLang="en-US" sz="2800" dirty="0">
              <a:solidFill>
                <a:schemeClr val="hlink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Ladybirds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~ Mrs Pemble, Mrs Madden, Miss Gunner</a:t>
            </a:r>
          </a:p>
          <a:p>
            <a:pPr eaLnBrk="1" hangingPunct="1"/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Dragonflies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~ Mrs Rammel, Mrs Mitchell </a:t>
            </a:r>
          </a:p>
          <a:p>
            <a:pPr eaLnBrk="1" hangingPunct="1"/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Glow Worms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~Mrs Heywood, Mrs O’Connor</a:t>
            </a:r>
          </a:p>
          <a:p>
            <a:pPr algn="ctr" eaLnBrk="1" hangingPunct="1"/>
            <a:endParaRPr lang="en-GB" altLang="en-US" sz="2800" dirty="0">
              <a:solidFill>
                <a:srgbClr val="00206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27ECB2-C5DF-4ECA-B4D0-25729805D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4736" y="2558824"/>
            <a:ext cx="690319" cy="9759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FBA92C-F887-468C-8206-ED1BF2F7A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5984356"/>
            <a:ext cx="617537" cy="8242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772" y="2534819"/>
            <a:ext cx="748558" cy="9759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9761" y="4282278"/>
            <a:ext cx="801239" cy="10219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E5D2E5-2ADD-41E9-84D6-FACF8CAC96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8126" y="2558825"/>
            <a:ext cx="729763" cy="9399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5E059D-E31B-435C-B728-A746598199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769" y="4312145"/>
            <a:ext cx="729763" cy="991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27A321-BF6D-493A-9AAD-321AB54709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9002" y="5981727"/>
            <a:ext cx="625770" cy="824253"/>
          </a:xfrm>
          <a:prstGeom prst="rect">
            <a:avLst/>
          </a:prstGeom>
        </p:spPr>
      </p:pic>
    </p:spTree>
  </p:cSld>
  <p:clrMapOvr>
    <a:masterClrMapping/>
  </p:clrMapOvr>
  <p:transition advTm="16109"/>
  <p:extLst>
    <p:ext uri="{E180D4A7-C9FB-4DFB-919C-405C955672EB}">
      <p14:showEvtLst xmlns:p14="http://schemas.microsoft.com/office/powerpoint/2010/main">
        <p14:playEvt time="0" objId="2"/>
        <p14:stopEvt time="15187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2544763" y="43656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Governors</a:t>
            </a:r>
            <a:endParaRPr lang="en-US" altLang="en-US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14339" name="Content Placeholder 4"/>
          <p:cNvSpPr>
            <a:spLocks noGrp="1"/>
          </p:cNvSpPr>
          <p:nvPr>
            <p:ph idx="1"/>
          </p:nvPr>
        </p:nvSpPr>
        <p:spPr>
          <a:xfrm>
            <a:off x="4643438" y="3933825"/>
            <a:ext cx="4033837" cy="1544638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US" altLang="en-US" dirty="0">
                <a:latin typeface="Twinkl Cursive Unlooped Thin" panose="02000000000000000000" pitchFamily="2" charset="0"/>
              </a:rPr>
              <a:t>Peter Abbotts</a:t>
            </a:r>
          </a:p>
          <a:p>
            <a:pPr marL="0" indent="0" algn="ctr" eaLnBrk="1" hangingPunct="1">
              <a:buFontTx/>
              <a:buNone/>
            </a:pPr>
            <a:r>
              <a:rPr lang="en-US" altLang="en-US" sz="2800" dirty="0">
                <a:latin typeface="Twinkl Cursive Unlooped Thin" panose="02000000000000000000" pitchFamily="2" charset="0"/>
              </a:rPr>
              <a:t>Vice Chair of Governors</a:t>
            </a:r>
          </a:p>
        </p:txBody>
      </p:sp>
      <p:sp>
        <p:nvSpPr>
          <p:cNvPr id="14340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4076700"/>
            <a:ext cx="4032250" cy="1544638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US" altLang="en-US" dirty="0">
                <a:latin typeface="Twinkl Cursive Unlooped Thin" panose="02000000000000000000" pitchFamily="2" charset="0"/>
              </a:rPr>
              <a:t>Angela Woods</a:t>
            </a:r>
          </a:p>
          <a:p>
            <a:pPr marL="0" indent="0" algn="ctr" eaLnBrk="1" hangingPunct="1">
              <a:buFontTx/>
              <a:buNone/>
            </a:pPr>
            <a:r>
              <a:rPr lang="en-US" altLang="en-US" sz="2800" dirty="0">
                <a:latin typeface="Twinkl Cursive Unlooped Thin" panose="02000000000000000000" pitchFamily="2" charset="0"/>
              </a:rPr>
              <a:t>Chair of Governors</a:t>
            </a:r>
          </a:p>
        </p:txBody>
      </p:sp>
      <p:sp>
        <p:nvSpPr>
          <p:cNvPr id="6" name="Text Placeholder 2"/>
          <p:cNvSpPr txBox="1">
            <a:spLocks/>
          </p:cNvSpPr>
          <p:nvPr/>
        </p:nvSpPr>
        <p:spPr bwMode="auto">
          <a:xfrm>
            <a:off x="120651" y="5019674"/>
            <a:ext cx="4038600" cy="14017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endParaRPr lang="en-US" altLang="en-US" sz="2800" kern="0" dirty="0">
              <a:latin typeface="Twinkl Cursive Unlooped Thin" panose="02000000000000000000" pitchFamily="2" charset="0"/>
            </a:endParaRPr>
          </a:p>
        </p:txBody>
      </p:sp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55738"/>
            <a:ext cx="1943100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extBox 1"/>
          <p:cNvSpPr txBox="1">
            <a:spLocks noChangeArrowheads="1"/>
          </p:cNvSpPr>
          <p:nvPr/>
        </p:nvSpPr>
        <p:spPr bwMode="auto">
          <a:xfrm>
            <a:off x="1476375" y="5445125"/>
            <a:ext cx="7127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r>
              <a:rPr lang="en-GB" altLang="en-US" b="1" dirty="0">
                <a:latin typeface="Twinkl Cursive Unlooped Thin" panose="02000000000000000000" pitchFamily="2" charset="0"/>
              </a:rPr>
              <a:t>To meet our other Governors please visit:</a:t>
            </a:r>
          </a:p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 Cursive Unlooped Thin" panose="02000000000000000000" pitchFamily="2" charset="0"/>
              </a:rPr>
              <a:t>http://www.west-byfleet-infant.surrey.sch.uk/school/governors</a:t>
            </a:r>
            <a:r>
              <a:rPr lang="en-GB" altLang="en-US" b="1" dirty="0">
                <a:latin typeface="Twinkl Cursive Unlooped Thin" panose="02000000000000000000" pitchFamily="2" charset="0"/>
              </a:rPr>
              <a:t>/</a:t>
            </a:r>
          </a:p>
        </p:txBody>
      </p:sp>
      <p:sp>
        <p:nvSpPr>
          <p:cNvPr id="14344" name="AutoShape 8" descr="https://west-byfleet-infant.surrey.sch.uk/application/files/5514/4828/6916/Alan-Cross.jpg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14345" name="AutoShape 10" descr="https://west-byfleet-infant.surrey.sch.uk/application/files/5514/4828/6916/Alan-Cross.jpg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14346" name="AutoShape 12" descr="https://west-byfleet-infant.surrey.sch.uk/application/files/5514/4828/6916/Alan-Cross.jpg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14347" name="AutoShape 14" descr="https://west-byfleet-infant.surrey.sch.uk/application/files/5514/4828/6916/Alan-Cross.jpg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endParaRPr lang="en-GB" altLang="en-US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1285875"/>
            <a:ext cx="2133600" cy="2647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08"/>
    </mc:Choice>
    <mc:Fallback xmlns="">
      <p:transition spd="slow" advTm="14108"/>
    </mc:Fallback>
  </mc:AlternateContent>
  <p:extLst>
    <p:ext uri="{E180D4A7-C9FB-4DFB-919C-405C955672EB}">
      <p14:showEvtLst xmlns:p14="http://schemas.microsoft.com/office/powerpoint/2010/main">
        <p14:playEvt time="0" objId="2"/>
        <p14:stopEvt time="13119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815048" y="188640"/>
            <a:ext cx="1532954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SLT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110228" y="1494366"/>
            <a:ext cx="8309872" cy="36576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and Mrs 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 altLang="en-US" sz="2400" b="1" dirty="0">
              <a:solidFill>
                <a:srgbClr val="0033CC"/>
              </a:solidFill>
              <a:latin typeface="Twinkl Cursive Unlooped Thin" panose="02000000000000000000" pitchFamily="2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 altLang="en-US" sz="2400" b="1" dirty="0">
              <a:solidFill>
                <a:srgbClr val="0033CC"/>
              </a:solidFill>
              <a:latin typeface="Twinkl Cursive Unlooped Thin" panose="02000000000000000000" pitchFamily="2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altLang="en-US" sz="2400" b="1" dirty="0">
                <a:solidFill>
                  <a:srgbClr val="0033CC"/>
                </a:solidFill>
                <a:latin typeface="Twinkl Cursive Unlooped Thin" panose="02000000000000000000" pitchFamily="2" charset="0"/>
              </a:rPr>
              <a:t>Mrs Bush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altLang="en-US" sz="2400" b="1" dirty="0">
                <a:solidFill>
                  <a:srgbClr val="0033CC"/>
                </a:solidFill>
                <a:latin typeface="Twinkl Cursive Unlooped Thin" panose="02000000000000000000" pitchFamily="2" charset="0"/>
              </a:rPr>
              <a:t>Head Teacher</a:t>
            </a:r>
          </a:p>
          <a:p>
            <a:pPr marL="0" indent="0" algn="r" eaLnBrk="1" hangingPunct="1">
              <a:buFont typeface="Wingdings" panose="05000000000000000000" pitchFamily="2" charset="2"/>
              <a:buNone/>
              <a:defRPr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16389" name="Rectangle 3"/>
          <p:cNvSpPr>
            <a:spLocks noChangeArrowheads="1"/>
          </p:cNvSpPr>
          <p:nvPr/>
        </p:nvSpPr>
        <p:spPr bwMode="auto">
          <a:xfrm>
            <a:off x="608013" y="3790950"/>
            <a:ext cx="785177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/>
            <a:r>
              <a:rPr lang="en-GB" altLang="en-US" sz="2800" dirty="0">
                <a:latin typeface="Twinkl Cursive Unlooped Thin" panose="02000000000000000000" pitchFamily="2" charset="0"/>
              </a:rPr>
              <a:t>Office Team</a:t>
            </a: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848"/>
          <a:stretch/>
        </p:blipFill>
        <p:spPr>
          <a:xfrm>
            <a:off x="4906457" y="1788840"/>
            <a:ext cx="4127315" cy="20882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05" y="4423801"/>
            <a:ext cx="1584176" cy="20741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2005" r="5484"/>
          <a:stretch/>
        </p:blipFill>
        <p:spPr>
          <a:xfrm>
            <a:off x="4211960" y="4646599"/>
            <a:ext cx="1356475" cy="18513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9410" y="4389381"/>
            <a:ext cx="1585627" cy="21085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1D1529-6538-49A4-B548-079769F64C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9672" y="1828672"/>
            <a:ext cx="1335831" cy="17093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72"/>
    </mc:Choice>
    <mc:Fallback xmlns="">
      <p:transition spd="slow" advTm="13272"/>
    </mc:Fallback>
  </mc:AlternateContent>
  <p:extLst>
    <p:ext uri="{E180D4A7-C9FB-4DFB-919C-405C955672EB}">
      <p14:showEvtLst xmlns:p14="http://schemas.microsoft.com/office/powerpoint/2010/main">
        <p14:playEvt time="0" objId="2"/>
        <p14:stopEvt time="12237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OUR VISION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988839"/>
            <a:ext cx="8460110" cy="4584997"/>
          </a:xfrm>
        </p:spPr>
        <p:txBody>
          <a:bodyPr rtlCol="0">
            <a:normAutofit fontScale="92500" lnSpcReduction="10000"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aspire for all children to feel a sense of </a:t>
            </a: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BELONGING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by providing a happy, safe and caring environment where children flourish academically, socially and emotionally.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Our child-centred and creative curriculum </a:t>
            </a: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INSPIRES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all children to take risks, ask questions and challenge their thinking.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Our belief is that all children will </a:t>
            </a: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SUCCEED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on their learning journey and we aim for all individuals to build the foundations of a life-long learner and always have high expectations to achieve.</a:t>
            </a:r>
            <a:endParaRPr lang="en-GB" altLang="en-US" sz="40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</p:spTree>
  </p:cSld>
  <p:clrMapOvr>
    <a:masterClrMapping/>
  </p:clrMapOvr>
  <p:transition advTm="20196"/>
  <p:extLst>
    <p:ext uri="{E180D4A7-C9FB-4DFB-919C-405C955672EB}">
      <p14:showEvtLst xmlns:p14="http://schemas.microsoft.com/office/powerpoint/2010/main">
        <p14:playEvt time="0" objId="2"/>
        <p14:stopEvt time="18599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Our Aims for Year Two…</a:t>
            </a:r>
            <a:endParaRPr lang="en-US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792288"/>
            <a:ext cx="8388102" cy="4516437"/>
          </a:xfrm>
        </p:spPr>
        <p:txBody>
          <a:bodyPr rtlCol="0">
            <a:normAutofit lnSpcReduction="10000"/>
          </a:bodyPr>
          <a:lstStyle/>
          <a:p>
            <a:pPr marL="182880" indent="-182880" eaLnBrk="1" fontAlgn="auto" hangingPunct="1">
              <a:buFontTx/>
              <a:buNone/>
              <a:defRPr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182880" indent="-182880" algn="ctr" eaLnBrk="1" fontAlgn="auto" hangingPunct="1">
              <a:buFontTx/>
              <a:buNone/>
              <a:defRPr/>
            </a:pP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Firstly, we want to ensure that children are happy, settled and confident in order for them to achieve their very best </a:t>
            </a: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  <a:sym typeface="Wingdings" panose="05000000000000000000" pitchFamily="2" charset="2"/>
              </a:rPr>
              <a:t></a:t>
            </a:r>
            <a:endParaRPr lang="en-GB" altLang="en-US" sz="32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182880" indent="-182880" algn="ctr" eaLnBrk="1" fontAlgn="auto" hangingPunct="1">
              <a:buNone/>
              <a:defRPr/>
            </a:pP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aim to motivate the children to learn in a </a:t>
            </a:r>
            <a:r>
              <a:rPr lang="en-GB" altLang="en-US" sz="3200" u="sng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fun</a:t>
            </a: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and </a:t>
            </a:r>
            <a:r>
              <a:rPr lang="en-GB" altLang="en-US" sz="3200" u="sng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caring</a:t>
            </a: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environment where they feel secure and work hard to reach their potential.   </a:t>
            </a:r>
          </a:p>
          <a:p>
            <a:pPr marL="182880" indent="-182880" algn="ctr" eaLnBrk="1" fontAlgn="auto" hangingPunct="1">
              <a:buFontTx/>
              <a:buNone/>
              <a:defRPr/>
            </a:pPr>
            <a:r>
              <a:rPr lang="en-GB" altLang="en-US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want all children to become life long learners and develop their independence.</a:t>
            </a:r>
            <a:endParaRPr lang="en-US" altLang="en-US" sz="32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999214"/>
      </p:ext>
    </p:extLst>
  </p:cSld>
  <p:clrMapOvr>
    <a:masterClrMapping/>
  </p:clrMapOvr>
  <p:transition advTm="20196"/>
  <p:extLst>
    <p:ext uri="{E180D4A7-C9FB-4DFB-919C-405C955672EB}">
      <p14:showEvtLst xmlns:p14="http://schemas.microsoft.com/office/powerpoint/2010/main">
        <p14:playEvt time="0" objId="2"/>
        <p14:stopEvt time="18599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620688"/>
            <a:ext cx="8607927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9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116632"/>
            <a:ext cx="5184576" cy="660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87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132856"/>
            <a:ext cx="8938394" cy="4320480"/>
          </a:xfrm>
          <a:prstGeom prst="rect">
            <a:avLst/>
          </a:prstGeom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6221" y="404664"/>
            <a:ext cx="8640960" cy="15081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WBIS Curriculum Intent</a:t>
            </a:r>
            <a:endParaRPr lang="en-US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091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The day in Year Two…</a:t>
            </a:r>
            <a:endParaRPr lang="en-US" altLang="en-US" b="1" kern="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227763" y="1268413"/>
            <a:ext cx="2386012" cy="165576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endParaRPr lang="en-US" altLang="en-US" sz="2000" b="1" kern="0" dirty="0">
              <a:solidFill>
                <a:srgbClr val="0000CC"/>
              </a:solidFill>
            </a:endParaRPr>
          </a:p>
        </p:txBody>
      </p:sp>
      <p:pic>
        <p:nvPicPr>
          <p:cNvPr id="20484" name="Picture 4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716338"/>
            <a:ext cx="1085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2294384" y="1084848"/>
            <a:ext cx="4321175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2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anose="05000000000000000000" pitchFamily="2" charset="2"/>
              <a:buChar char="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Morning Activity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Phonics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English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Assembly and playtime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Maths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Lunch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Science/Foundation subjects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Guided Reading</a:t>
            </a:r>
            <a:b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endParaRPr lang="en-GB" altLang="en-US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GB" altLang="en-US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Story, Fruit &amp; Home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GB" altLang="en-US" sz="24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dirty="0">
              <a:solidFill>
                <a:srgbClr val="002060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22"/>
    </mc:Choice>
    <mc:Fallback xmlns="">
      <p:transition spd="slow" advTm="24722"/>
    </mc:Fallback>
  </mc:AlternateContent>
  <p:extLst>
    <p:ext uri="{E180D4A7-C9FB-4DFB-919C-405C955672EB}">
      <p14:showEvtLst xmlns:p14="http://schemas.microsoft.com/office/powerpoint/2010/main">
        <p14:playEvt time="1" objId="4"/>
        <p14:stopEvt time="23337" objId="4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Things to remember in a typical week…</a:t>
            </a:r>
            <a:endParaRPr lang="en-US" altLang="en-US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276475"/>
            <a:ext cx="7772400" cy="394176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GB" altLang="en-US" sz="28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0" indent="0" algn="ctr" eaLnBrk="1" fontAlgn="auto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Friday -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Books will be changed once a week </a:t>
            </a:r>
          </a:p>
          <a:p>
            <a:pPr marL="0" indent="0" algn="ctr" eaLnBrk="1" fontAlgn="auto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GB" altLang="en-US" sz="2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Tuesday and Friday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– Please send your child dressed to school in their PE kit (suitable for all weathers) 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/>
            </a:r>
            <a:b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b="1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Tuesday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 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-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outdoor 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kit</a:t>
            </a:r>
            <a:b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altLang="en-US" sz="2800" b="1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Friday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- </a:t>
            </a: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gymnastics </a:t>
            </a:r>
            <a:r>
              <a:rPr lang="en-GB" altLang="en-US" sz="2800" dirty="0" smtClean="0">
                <a:solidFill>
                  <a:srgbClr val="002060"/>
                </a:solidFill>
                <a:latin typeface="Twinkl Cursive Unlooped Thin" panose="02000000000000000000" pitchFamily="2" charset="0"/>
              </a:rPr>
              <a:t>kit –we remove shoes and socks so no tights</a:t>
            </a: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0" indent="0" algn="ctr" eaLnBrk="1" fontAlgn="auto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n-GB" altLang="en-US" sz="2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marL="0" indent="0" algn="ctr" eaLnBrk="1" fontAlgn="auto" hangingPunct="1">
              <a:lnSpc>
                <a:spcPct val="80000"/>
              </a:lnSpc>
              <a:buFontTx/>
              <a:buNone/>
              <a:defRPr/>
            </a:pPr>
            <a:endParaRPr lang="en-GB" altLang="en-US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marL="182880" indent="-182880" eaLnBrk="1" fontAlgn="auto" hangingPunct="1">
              <a:lnSpc>
                <a:spcPct val="80000"/>
              </a:lnSpc>
              <a:defRPr/>
            </a:pPr>
            <a:endParaRPr lang="en-US" altLang="en-US" sz="2000" dirty="0">
              <a:solidFill>
                <a:srgbClr val="002060"/>
              </a:solidFill>
            </a:endParaRPr>
          </a:p>
        </p:txBody>
      </p:sp>
      <p:pic>
        <p:nvPicPr>
          <p:cNvPr id="2253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038225"/>
            <a:ext cx="16065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5209"/>
  <p:extLst mod="1">
    <p:ext uri="{E180D4A7-C9FB-4DFB-919C-405C955672EB}">
      <p14:showEvtLst xmlns:p14="http://schemas.microsoft.com/office/powerpoint/2010/main">
        <p14:playEvt time="0" objId="2"/>
        <p14:stopEvt time="35209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555875" y="260350"/>
            <a:ext cx="68707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English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874664"/>
            <a:ext cx="8229600" cy="4251325"/>
          </a:xfrm>
        </p:spPr>
        <p:txBody>
          <a:bodyPr rtlCol="0">
            <a:normAutofit/>
          </a:bodyPr>
          <a:lstStyle/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use high quality texts to support the teaching of English.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have a two week writing cycle where the children go through a journey of exploration, planning, rehearsal, writing and editing.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Our aim is to make writing as fun and exciting as possible for the children and involve drama, debates and covering all genres of English.</a:t>
            </a:r>
          </a:p>
        </p:txBody>
      </p:sp>
    </p:spTree>
  </p:cSld>
  <p:clrMapOvr>
    <a:masterClrMapping/>
  </p:clrMapOvr>
  <p:transition advTm="35748"/>
  <p:extLst>
    <p:ext uri="{E180D4A7-C9FB-4DFB-919C-405C955672EB}">
      <p14:showEvtLst xmlns:p14="http://schemas.microsoft.com/office/powerpoint/2010/main">
        <p14:playEvt time="0" objId="2"/>
        <p14:stopEvt time="34589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2"/>
          <p:cNvSpPr>
            <a:spLocks noGrp="1" noChangeArrowheads="1"/>
          </p:cNvSpPr>
          <p:nvPr>
            <p:ph type="title"/>
          </p:nvPr>
        </p:nvSpPr>
        <p:spPr>
          <a:xfrm>
            <a:off x="-576263" y="692150"/>
            <a:ext cx="10296526" cy="5016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Reading</a:t>
            </a:r>
            <a:endParaRPr lang="en-US" altLang="en-US" sz="60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132856"/>
            <a:ext cx="7772400" cy="4206875"/>
          </a:xfrm>
        </p:spPr>
        <p:txBody>
          <a:bodyPr rtlCol="0">
            <a:normAutofit fontScale="85000" lnSpcReduction="10000"/>
          </a:bodyPr>
          <a:lstStyle/>
          <a:p>
            <a:pPr marL="182880" indent="-182880" eaLnBrk="1" fontAlgn="auto" hangingPunct="1">
              <a:defRPr/>
            </a:pPr>
            <a:r>
              <a:rPr lang="en-GB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Read easily, fluently and with good expression</a:t>
            </a:r>
          </a:p>
          <a:p>
            <a:pPr marL="182880" indent="-182880" eaLnBrk="1" fontAlgn="auto" hangingPunct="1">
              <a:defRPr/>
            </a:pPr>
            <a:r>
              <a:rPr lang="en-GB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Demonstrate a high level of comprehension, understanding what they have read and refer back to the text </a:t>
            </a:r>
          </a:p>
          <a:p>
            <a:pPr marL="182880" indent="-182880" eaLnBrk="1" fontAlgn="auto" hangingPunct="1">
              <a:defRPr/>
            </a:pPr>
            <a:r>
              <a:rPr lang="en-GB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To use inferential skills to show understanding</a:t>
            </a:r>
          </a:p>
          <a:p>
            <a:pPr marL="182880" indent="-182880" eaLnBrk="1" fontAlgn="auto" hangingPunct="1">
              <a:defRPr/>
            </a:pPr>
            <a:r>
              <a:rPr lang="en-GB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Develop the habit of reading widely and often, for both pleasure and information</a:t>
            </a:r>
          </a:p>
          <a:p>
            <a:pPr marL="182880" indent="-182880" eaLnBrk="1" fontAlgn="auto" hangingPunct="1">
              <a:defRPr/>
            </a:pPr>
            <a:r>
              <a:rPr lang="en-GB" sz="32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Acquire a wide vocabulary and understand what words mean</a:t>
            </a:r>
            <a:endParaRPr lang="en-GB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pic>
        <p:nvPicPr>
          <p:cNvPr id="3277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615685"/>
            <a:ext cx="1728217" cy="11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2813"/>
  <p:extLst>
    <p:ext uri="{E180D4A7-C9FB-4DFB-919C-405C955672EB}">
      <p14:showEvtLst xmlns:p14="http://schemas.microsoft.com/office/powerpoint/2010/main">
        <p14:playEvt time="0" objId="3"/>
        <p14:stopEvt time="31612" objId="3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Reading aims for the end of year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752" y="1916832"/>
            <a:ext cx="3166120" cy="4206875"/>
          </a:xfrm>
        </p:spPr>
        <p:txBody>
          <a:bodyPr/>
          <a:lstStyle/>
          <a:p>
            <a:r>
              <a:rPr lang="en-GB" sz="1800" b="1" u="sng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By the end of Year 2 </a:t>
            </a:r>
            <a:r>
              <a:rPr lang="en-GB" sz="1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the ‘Expected Standard’ / On track readers will be reading White band confidently.</a:t>
            </a:r>
          </a:p>
          <a:p>
            <a:r>
              <a:rPr lang="en-GB" sz="1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In order to help your child’s reading progress, please see the ‘How to help your child at home’ in their Reading Record books.</a:t>
            </a:r>
          </a:p>
          <a:p>
            <a:r>
              <a:rPr lang="en-GB" sz="1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Please see below for the breakdown of the reading bands in order to see the progression your child will make within phases / colour bands</a:t>
            </a:r>
            <a:r>
              <a:rPr lang="en-GB" sz="1800" dirty="0">
                <a:solidFill>
                  <a:srgbClr val="002060"/>
                </a:solidFill>
              </a:rPr>
              <a:t>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50D068-C6A3-4824-9332-F1E395E0A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2420888"/>
            <a:ext cx="4868579" cy="299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274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6870700" cy="9159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Handwriting…</a:t>
            </a:r>
            <a:endParaRPr lang="en-US" altLang="en-US" sz="60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420938"/>
            <a:ext cx="7415212" cy="3384550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It is vital the children are able to form all letters clearly and in the correct orientation.</a:t>
            </a:r>
          </a:p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Without this they will not be able to join their writing successfully and build the stamina needed for the end of year expectation.</a:t>
            </a:r>
          </a:p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teach handwriting explicitly in class. </a:t>
            </a:r>
          </a:p>
          <a:p>
            <a:pPr eaLnBrk="1" hangingPunct="1"/>
            <a:r>
              <a:rPr lang="en-US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award a ‘pen </a:t>
            </a:r>
            <a:r>
              <a:rPr lang="en-US" altLang="en-US" sz="2800" dirty="0" err="1">
                <a:solidFill>
                  <a:srgbClr val="002060"/>
                </a:solidFill>
                <a:latin typeface="Twinkl Cursive Unlooped Thin" panose="02000000000000000000" pitchFamily="2" charset="0"/>
              </a:rPr>
              <a:t>licence</a:t>
            </a:r>
            <a:r>
              <a:rPr lang="en-US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’ when the children are ready! </a:t>
            </a: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endParaRPr lang="en-GB" altLang="en-US" sz="2400" dirty="0">
              <a:latin typeface="SassoonCRInfant" panose="02010503020300020003" pitchFamily="2" charset="0"/>
            </a:endParaRPr>
          </a:p>
          <a:p>
            <a:pPr eaLnBrk="1" hangingPunct="1"/>
            <a:endParaRPr lang="en-GB" altLang="en-US" sz="2400" dirty="0">
              <a:solidFill>
                <a:srgbClr val="7030A0"/>
              </a:solidFill>
            </a:endParaRPr>
          </a:p>
          <a:p>
            <a:pPr eaLnBrk="1" hangingPunct="1">
              <a:buFontTx/>
              <a:buNone/>
            </a:pPr>
            <a:endParaRPr lang="en-US" altLang="en-US" sz="2800" dirty="0">
              <a:solidFill>
                <a:srgbClr val="7030A0"/>
              </a:solidFill>
            </a:endParaRPr>
          </a:p>
        </p:txBody>
      </p:sp>
      <p:pic>
        <p:nvPicPr>
          <p:cNvPr id="3686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13" y="134938"/>
            <a:ext cx="14954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810"/>
  <p:extLst>
    <p:ext uri="{E180D4A7-C9FB-4DFB-919C-405C955672EB}">
      <p14:showEvtLst xmlns:p14="http://schemas.microsoft.com/office/powerpoint/2010/main">
        <p14:playEvt time="0" objId="6"/>
        <p14:stopEvt time="22523" objId="6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132138" y="252413"/>
            <a:ext cx="6870700" cy="1600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Spellings</a:t>
            </a:r>
            <a:r>
              <a:rPr lang="en-GB" altLang="en-US" sz="6000" b="1" dirty="0">
                <a:solidFill>
                  <a:srgbClr val="0033CC"/>
                </a:solidFill>
                <a:latin typeface="Twinkl Cursive Unlooped Thin" panose="02000000000000000000" pitchFamily="2" charset="0"/>
              </a:rPr>
              <a:t> 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14338" y="1916112"/>
            <a:ext cx="8478142" cy="3817143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Spellings will be tested in the form of a dictation every two weeks. Spellings will be on the website page.</a:t>
            </a:r>
          </a:p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The children will also get a chance to practise these during our guided reading time.  </a:t>
            </a:r>
          </a:p>
          <a:p>
            <a:pPr eaLnBrk="1" hangingPunct="1"/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Spelling groups are linked to end of Year 1 phonics assessments - we will inform you via a label on the front of your child’s home learning book.</a:t>
            </a:r>
            <a:endParaRPr lang="en-GB" altLang="en-US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71"/>
    </mc:Choice>
    <mc:Fallback xmlns="">
      <p:transition spd="slow" advTm="23771"/>
    </mc:Fallback>
  </mc:AlternateContent>
  <p:extLst>
    <p:ext uri="{E180D4A7-C9FB-4DFB-919C-405C955672EB}">
      <p14:showEvtLst xmlns:p14="http://schemas.microsoft.com/office/powerpoint/2010/main">
        <p14:playEvt time="1" objId="3"/>
        <p14:stopEvt time="22956" objId="3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132138" y="252413"/>
            <a:ext cx="6870700" cy="1600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MATHS</a:t>
            </a:r>
            <a:endParaRPr lang="en-GB" altLang="en-US" sz="6000" b="1" dirty="0">
              <a:solidFill>
                <a:srgbClr val="0033CC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14338" y="1916112"/>
            <a:ext cx="8478142" cy="4537223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Within each Maths lesson, we allow for practice with fluency, problem solving and reasoning.</a:t>
            </a:r>
          </a:p>
          <a:p>
            <a:pPr eaLnBrk="1" hangingPunct="1">
              <a:buFontTx/>
              <a:buChar char="•"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By the end of Year 2, the children are expected to explain their reasoning in written form.</a:t>
            </a:r>
          </a:p>
          <a:p>
            <a:pPr eaLnBrk="1" hangingPunct="1">
              <a:buFontTx/>
              <a:buChar char="•"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still use the Concrete Pictorial Abstract (CPA) approach in Maths and this is vital for children to have a concrete understanding of their learning. </a:t>
            </a:r>
          </a:p>
          <a:p>
            <a:pPr eaLnBrk="1" hangingPunct="1">
              <a:buFontTx/>
              <a:buChar char="•"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will share new methods via the web page as and when needed.</a:t>
            </a:r>
            <a:endParaRPr lang="en-GB" altLang="en-US" sz="1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eaLnBrk="1" hangingPunct="1"/>
            <a:endParaRPr lang="en-GB" altLang="en-US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42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71"/>
    </mc:Choice>
    <mc:Fallback xmlns="">
      <p:transition spd="slow" advTm="23771"/>
    </mc:Fallback>
  </mc:AlternateContent>
  <p:extLst>
    <p:ext uri="{E180D4A7-C9FB-4DFB-919C-405C955672EB}">
      <p14:showEvtLst xmlns:p14="http://schemas.microsoft.com/office/powerpoint/2010/main">
        <p14:playEvt time="1" objId="3"/>
        <p14:stopEvt time="22956" objId="3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60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Assessment language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182880" indent="-182880" eaLnBrk="1" fontAlgn="auto" hangingPunct="1">
              <a:lnSpc>
                <a:spcPct val="120000"/>
              </a:lnSpc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Your children will be assessed using criteria that links to the end of key stage 1 framework  (combination of  Year 1 and Year 2 Curriculum).</a:t>
            </a:r>
          </a:p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endParaRPr lang="en-GB" altLang="en-US" sz="2800" u="sng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r>
              <a:rPr lang="en-GB" altLang="en-US" sz="2800" u="sng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The assessment language we use at West Byfleet Infant School: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Below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Just Below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Just At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Expected (working at the end of year expectation)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Above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31"/>
    </mc:Choice>
    <mc:Fallback xmlns="">
      <p:transition spd="slow" advTm="33731"/>
    </mc:Fallback>
  </mc:AlternateContent>
  <p:extLst>
    <p:ext uri="{E180D4A7-C9FB-4DFB-919C-405C955672EB}">
      <p14:showEvtLst xmlns:p14="http://schemas.microsoft.com/office/powerpoint/2010/main">
        <p14:playEvt time="0" objId="2"/>
        <p14:stopEvt time="31719" objId="2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188913"/>
            <a:ext cx="68707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Home learning…</a:t>
            </a:r>
            <a:endParaRPr lang="en-US" altLang="en-US" sz="48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pic>
        <p:nvPicPr>
          <p:cNvPr id="5325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306" y="5085184"/>
            <a:ext cx="88676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Rectangle 1"/>
          <p:cNvSpPr>
            <a:spLocks noChangeArrowheads="1"/>
          </p:cNvSpPr>
          <p:nvPr/>
        </p:nvSpPr>
        <p:spPr bwMode="auto">
          <a:xfrm>
            <a:off x="468313" y="1989138"/>
            <a:ext cx="7848600" cy="560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r>
              <a:rPr lang="en-GB" altLang="en-US" sz="24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You are vital to your child’s learning </a:t>
            </a:r>
            <a:r>
              <a:rPr lang="en-GB" altLang="en-US" sz="2400" b="1" dirty="0">
                <a:solidFill>
                  <a:srgbClr val="002060"/>
                </a:solidFill>
                <a:latin typeface="Twinkl Cursive Unlooped Thin" panose="02000000000000000000" pitchFamily="2" charset="0"/>
                <a:sym typeface="Wingdings" panose="05000000000000000000" pitchFamily="2" charset="2"/>
              </a:rPr>
              <a:t></a:t>
            </a:r>
            <a:endParaRPr lang="en-GB" altLang="en-US" sz="24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Daily reading &amp; discussing the text to support understanding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Sharing stories / encouraging audiobooks at home to develop imagination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Home learning will be on our website year group page. Included will be a grid with 6 activities for your child to complete. These will be a mixture of written / creative / verbal / project based learning outcomes. To support your child, providing guidance  and showing how to make improvements by highlighting up to 3 edits is suggested.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Home learning is not compulsory for KS1 children.</a:t>
            </a:r>
          </a:p>
          <a:p>
            <a:pPr algn="ctr"/>
            <a:r>
              <a:rPr lang="en-GB" altLang="en-US" dirty="0">
                <a:solidFill>
                  <a:srgbClr val="002060"/>
                </a:solidFill>
                <a:latin typeface="SassoonPrimaryInfant" panose="00000400000000000000" pitchFamily="2" charset="0"/>
              </a:rPr>
              <a:t/>
            </a:r>
            <a:br>
              <a:rPr lang="en-GB" altLang="en-US" dirty="0">
                <a:solidFill>
                  <a:srgbClr val="002060"/>
                </a:solidFill>
                <a:latin typeface="SassoonPrimaryInfant" panose="00000400000000000000" pitchFamily="2" charset="0"/>
              </a:rPr>
            </a:br>
            <a:endParaRPr lang="en-GB" altLang="en-US" sz="2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3253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060" y="1990771"/>
            <a:ext cx="896008" cy="108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8926"/>
  <p:extLst>
    <p:ext uri="{E180D4A7-C9FB-4DFB-919C-405C955672EB}">
      <p14:showEvtLst xmlns:p14="http://schemas.microsoft.com/office/powerpoint/2010/main">
        <p14:playEvt time="1" objId="2"/>
        <p14:stopEvt time="45175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2916238" y="260350"/>
            <a:ext cx="7772400" cy="15097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SassoonCRInfant" panose="02010503020300020003" pitchFamily="2" charset="0"/>
              </a:rPr>
              <a:t>E-Safety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182880" indent="-182880" eaLnBrk="1" fontAlgn="auto" hangingPunct="1">
              <a:defRPr/>
            </a:pPr>
            <a:r>
              <a:rPr lang="en-US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teach E-safety to the children in an age appropriate way.</a:t>
            </a:r>
            <a:endParaRPr lang="en-GB" altLang="en-US" sz="2800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Please be aware that children are able to access a lot of content very easily. 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Please put restrictions on your phones, laptops, iPads so it is not as easy for them to gain access to inappropriate content, sometimes without meaning to.</a:t>
            </a:r>
          </a:p>
          <a:p>
            <a:pPr marL="182880" indent="-182880" eaLnBrk="1" fontAlgn="auto" hangingPunct="1">
              <a:defRPr/>
            </a:pPr>
            <a:r>
              <a:rPr lang="en-GB" altLang="en-US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We advise you to follow government guidance and limit the time your child has access to a device each day.</a:t>
            </a:r>
          </a:p>
        </p:txBody>
      </p:sp>
      <p:pic>
        <p:nvPicPr>
          <p:cNvPr id="5939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0050"/>
            <a:ext cx="35718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17"/>
    </mc:Choice>
    <mc:Fallback xmlns="">
      <p:transition spd="slow" advTm="25417"/>
    </mc:Fallback>
  </mc:AlternateContent>
  <p:extLst>
    <p:ext uri="{E180D4A7-C9FB-4DFB-919C-405C955672EB}">
      <p14:showEvtLst xmlns:p14="http://schemas.microsoft.com/office/powerpoint/2010/main">
        <p14:playEvt time="1" objId="2"/>
        <p14:stopEvt time="21247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61461"/>
            <a:ext cx="3747020" cy="652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95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1476375" y="188913"/>
            <a:ext cx="7772400" cy="15081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Communication Trail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828800"/>
            <a:ext cx="8964612" cy="4695825"/>
          </a:xfrm>
        </p:spPr>
        <p:txBody>
          <a:bodyPr rtlCol="0">
            <a:normAutofit/>
          </a:bodyPr>
          <a:lstStyle/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Please make sure that you use the communication trail to ensure that the right people can help you.</a:t>
            </a:r>
          </a:p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Class Teacher – this can be done via pick up / drop off or using the </a:t>
            </a: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  <a:hlinkClick r:id="rId3"/>
              </a:rPr>
              <a:t>year2@wbis.org.uk</a:t>
            </a: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 email address</a:t>
            </a:r>
          </a:p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Year Leader- Mrs Sophie Walker </a:t>
            </a:r>
          </a:p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Assistant Head - Inclusion - Miss Cara Dean</a:t>
            </a:r>
          </a:p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Assistant Head - Teaching and Learning - Mrs Dudley</a:t>
            </a:r>
          </a:p>
          <a:p>
            <a:pPr marL="182880" indent="-182880" eaLnBrk="1" fontAlgn="auto" hangingPunct="1">
              <a:defRPr/>
            </a:pPr>
            <a:r>
              <a:rPr lang="en-GB" sz="2800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Headteacher - Assessment - Mrs Bush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67"/>
    </mc:Choice>
    <mc:Fallback xmlns="">
      <p:transition spd="slow" advTm="33867"/>
    </mc:Fallback>
  </mc:AlternateContent>
  <p:extLst>
    <p:ext uri="{E180D4A7-C9FB-4DFB-919C-405C955672EB}">
      <p14:showEvtLst xmlns:p14="http://schemas.microsoft.com/office/powerpoint/2010/main">
        <p14:playEvt time="0" objId="2"/>
        <p14:stopEvt time="32183" objId="2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403350" y="2060575"/>
            <a:ext cx="6400800" cy="22733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6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Thank You </a:t>
            </a:r>
            <a:br>
              <a:rPr lang="en-GB" sz="66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</a:br>
            <a:r>
              <a:rPr lang="en-GB" sz="6600" b="1" dirty="0">
                <a:solidFill>
                  <a:srgbClr val="002060"/>
                </a:solidFill>
                <a:latin typeface="Twinkl Cursive Unlooped Thin" panose="02000000000000000000" pitchFamily="2" charset="0"/>
              </a:rPr>
              <a:t>for LISTENING!</a:t>
            </a:r>
            <a:endParaRPr lang="en-US" sz="6600" b="1" dirty="0">
              <a:solidFill>
                <a:srgbClr val="002060"/>
              </a:solidFill>
              <a:latin typeface="Twinkl Cursive Unlooped Thin" panose="020000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07704" y="4941168"/>
            <a:ext cx="51845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Twinkl Cursive Unlooped Thin" panose="02000000000000000000" pitchFamily="2" charset="0"/>
              </a:rPr>
              <a:t>year2@wbis.org.uk</a:t>
            </a:r>
          </a:p>
        </p:txBody>
      </p:sp>
    </p:spTree>
  </p:cSld>
  <p:clrMapOvr>
    <a:masterClrMapping/>
  </p:clrMapOvr>
  <p:transition advTm="3788"/>
  <p:extLst>
    <p:ext uri="{E180D4A7-C9FB-4DFB-919C-405C955672EB}">
      <p14:showEvtLst xmlns:p14="http://schemas.microsoft.com/office/powerpoint/2010/main">
        <p14:playEvt time="0" objId="2"/>
        <p14:stopEvt time="2879" objId="2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nded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4366</TotalTime>
  <Words>1126</Words>
  <Application>Microsoft Office PowerPoint</Application>
  <PresentationFormat>On-screen Show (4:3)</PresentationFormat>
  <Paragraphs>173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Comic Sans MS</vt:lpstr>
      <vt:lpstr>Corbel</vt:lpstr>
      <vt:lpstr>SassoonCRInfant</vt:lpstr>
      <vt:lpstr>SassoonPrimaryInfant</vt:lpstr>
      <vt:lpstr>Twinkl Cursive Unlooped Thin</vt:lpstr>
      <vt:lpstr>Wingdings</vt:lpstr>
      <vt:lpstr>Banded</vt:lpstr>
      <vt:lpstr>Welcome to Year Two</vt:lpstr>
      <vt:lpstr>Who’s Who in Year Two…</vt:lpstr>
      <vt:lpstr>Who’s Who in Year Two…</vt:lpstr>
      <vt:lpstr>Governors</vt:lpstr>
      <vt:lpstr>SLT</vt:lpstr>
      <vt:lpstr>OUR VISION</vt:lpstr>
      <vt:lpstr>Our Aims for Year Two…</vt:lpstr>
      <vt:lpstr>PowerPoint Presentation</vt:lpstr>
      <vt:lpstr>PowerPoint Presentation</vt:lpstr>
      <vt:lpstr>WBIS Curriculum Intent</vt:lpstr>
      <vt:lpstr>PowerPoint Presentation</vt:lpstr>
      <vt:lpstr>Things to remember in a typical week…</vt:lpstr>
      <vt:lpstr>English</vt:lpstr>
      <vt:lpstr>Reading</vt:lpstr>
      <vt:lpstr>Reading aims for the end of year 2</vt:lpstr>
      <vt:lpstr>Handwriting…</vt:lpstr>
      <vt:lpstr>Spellings </vt:lpstr>
      <vt:lpstr>MATHS</vt:lpstr>
      <vt:lpstr>Assessment language</vt:lpstr>
      <vt:lpstr>Home learning…</vt:lpstr>
      <vt:lpstr>E-Safety</vt:lpstr>
      <vt:lpstr>PowerPoint Presentation</vt:lpstr>
      <vt:lpstr>Communication Trail</vt:lpstr>
      <vt:lpstr>Thank You  for LISTENING!</vt:lpstr>
    </vt:vector>
  </TitlesOfParts>
  <Company>West Byfleet Infant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Year Two!</dc:title>
  <dc:creator>sarah.moore</dc:creator>
  <cp:lastModifiedBy>Sophie Pugh</cp:lastModifiedBy>
  <cp:revision>281</cp:revision>
  <cp:lastPrinted>2023-07-10T11:55:07Z</cp:lastPrinted>
  <dcterms:created xsi:type="dcterms:W3CDTF">2004-09-17T09:18:58Z</dcterms:created>
  <dcterms:modified xsi:type="dcterms:W3CDTF">2026-07-27T07:04:24Z</dcterms:modified>
</cp:coreProperties>
</file>